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256" r:id="rId5"/>
    <p:sldId id="258" r:id="rId6"/>
    <p:sldId id="259" r:id="rId7"/>
    <p:sldId id="377" r:id="rId8"/>
    <p:sldId id="260" r:id="rId9"/>
    <p:sldId id="345" r:id="rId10"/>
    <p:sldId id="378" r:id="rId11"/>
    <p:sldId id="379" r:id="rId12"/>
    <p:sldId id="380" r:id="rId13"/>
    <p:sldId id="381" r:id="rId14"/>
    <p:sldId id="267" r:id="rId15"/>
    <p:sldId id="387" r:id="rId16"/>
    <p:sldId id="388" r:id="rId17"/>
    <p:sldId id="389" r:id="rId18"/>
    <p:sldId id="390" r:id="rId19"/>
    <p:sldId id="391" r:id="rId20"/>
    <p:sldId id="392" r:id="rId21"/>
    <p:sldId id="395" r:id="rId22"/>
    <p:sldId id="396" r:id="rId23"/>
    <p:sldId id="397" r:id="rId24"/>
    <p:sldId id="398" r:id="rId25"/>
    <p:sldId id="399" r:id="rId26"/>
    <p:sldId id="400" r:id="rId27"/>
    <p:sldId id="401" r:id="rId28"/>
    <p:sldId id="402" r:id="rId29"/>
    <p:sldId id="403" r:id="rId30"/>
    <p:sldId id="404" r:id="rId31"/>
    <p:sldId id="405" r:id="rId32"/>
    <p:sldId id="406" r:id="rId33"/>
    <p:sldId id="407" r:id="rId34"/>
    <p:sldId id="408" r:id="rId35"/>
    <p:sldId id="409" r:id="rId36"/>
    <p:sldId id="354" r:id="rId37"/>
    <p:sldId id="355" r:id="rId38"/>
    <p:sldId id="359"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 id="375" r:id="rId55"/>
    <p:sldId id="376" r:id="rId56"/>
    <p:sldId id="382" r:id="rId57"/>
    <p:sldId id="383" r:id="rId58"/>
    <p:sldId id="384" r:id="rId59"/>
    <p:sldId id="28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112" d="100"/>
          <a:sy n="112" d="100"/>
        </p:scale>
        <p:origin x="414" y="96"/>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11/12/2021</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11/12/2021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43</a:t>
            </a:fld>
            <a:endParaRPr lang="en-US"/>
          </a:p>
        </p:txBody>
      </p:sp>
    </p:spTree>
    <p:extLst>
      <p:ext uri="{BB962C8B-B14F-4D97-AF65-F5344CB8AC3E}">
        <p14:creationId xmlns:p14="http://schemas.microsoft.com/office/powerpoint/2010/main" val="373357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53</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54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55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56</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11/12/2021</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11/12/2021</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529839" y="1478318"/>
            <a:ext cx="11049712" cy="2437590"/>
          </a:xfrm>
        </p:spPr>
        <p:txBody>
          <a:bodyPr wrap="square" lIns="0" tIns="0" rIns="0" bIns="0" anchor="t">
            <a:spAutoFit/>
          </a:bodyPr>
          <a:lstStyle/>
          <a:p>
            <a:r>
              <a:rPr lang="en-US" sz="4800" b="1" dirty="0">
                <a:solidFill>
                  <a:schemeClr val="bg1"/>
                </a:solidFill>
                <a:latin typeface="Times New Roman" panose="02020603050405020304" pitchFamily="18" charset="0"/>
                <a:cs typeface="Times New Roman" panose="02020603050405020304" pitchFamily="18" charset="0"/>
              </a:rPr>
              <a:t>Customer</a:t>
            </a:r>
            <a:r>
              <a:rPr lang="en-US" sz="8800" b="1" dirty="0">
                <a:solidFill>
                  <a:schemeClr val="bg1"/>
                </a:solidFill>
              </a:rPr>
              <a:t> </a:t>
            </a:r>
            <a:r>
              <a:rPr lang="en-US" sz="4800" b="1" dirty="0">
                <a:solidFill>
                  <a:schemeClr val="bg1"/>
                </a:solidFill>
                <a:latin typeface="Times New Roman" panose="02020603050405020304" pitchFamily="18" charset="0"/>
                <a:cs typeface="Times New Roman" panose="02020603050405020304" pitchFamily="18" charset="0"/>
              </a:rPr>
              <a:t>Retention</a:t>
            </a:r>
            <a:r>
              <a:rPr lang="en-US" sz="8800" b="1" dirty="0">
                <a:solidFill>
                  <a:schemeClr val="bg1"/>
                </a:solidFill>
              </a:rPr>
              <a:t> </a:t>
            </a:r>
            <a:r>
              <a:rPr lang="en-US" sz="4800" b="1" dirty="0">
                <a:solidFill>
                  <a:schemeClr val="bg1"/>
                </a:solidFill>
                <a:latin typeface="Times New Roman" panose="02020603050405020304" pitchFamily="18" charset="0"/>
                <a:cs typeface="Times New Roman" panose="02020603050405020304" pitchFamily="18" charset="0"/>
              </a:rPr>
              <a:t>Analysis</a:t>
            </a:r>
            <a:br>
              <a:rPr lang="en-US" sz="8800" dirty="0">
                <a:solidFill>
                  <a:schemeClr val="bg1"/>
                </a:solidFill>
              </a:rPr>
            </a:br>
            <a:endParaRPr lang="en-US" sz="8800" dirty="0">
              <a:solidFill>
                <a:schemeClr val="bg1"/>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676381" y="519939"/>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209320" y="1129110"/>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ubtitle 2">
            <a:extLst>
              <a:ext uri="{FF2B5EF4-FFF2-40B4-BE49-F238E27FC236}">
                <a16:creationId xmlns:a16="http://schemas.microsoft.com/office/drawing/2014/main" id="{A3266177-8E1D-4B7C-8FDE-165B682E0557}"/>
              </a:ext>
            </a:extLst>
          </p:cNvPr>
          <p:cNvSpPr>
            <a:spLocks noGrp="1"/>
          </p:cNvSpPr>
          <p:nvPr/>
        </p:nvSpPr>
        <p:spPr>
          <a:xfrm>
            <a:off x="7283745" y="5279767"/>
            <a:ext cx="4825646" cy="520088"/>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l"/>
            <a:r>
              <a:rPr lang="en-IN" sz="1800" b="1" i="1" dirty="0">
                <a:solidFill>
                  <a:schemeClr val="bg1"/>
                </a:solidFill>
                <a:latin typeface="Times New Roman" panose="02020603050405020304" pitchFamily="18" charset="0"/>
                <a:cs typeface="Times New Roman" panose="02020603050405020304" pitchFamily="18" charset="0"/>
              </a:rPr>
              <a:t>Submitted by:</a:t>
            </a:r>
          </a:p>
          <a:p>
            <a:pPr algn="l"/>
            <a:r>
              <a:rPr lang="en-IN" sz="1800" b="1" i="1" dirty="0">
                <a:solidFill>
                  <a:schemeClr val="bg1"/>
                </a:solidFill>
                <a:latin typeface="Times New Roman" panose="02020603050405020304" pitchFamily="18" charset="0"/>
                <a:cs typeface="Times New Roman" panose="02020603050405020304" pitchFamily="18" charset="0"/>
              </a:rPr>
              <a:t>              Rajashri Sadafule Darveshi</a:t>
            </a:r>
          </a:p>
          <a:p>
            <a:pPr algn="l"/>
            <a:endParaRPr lang="en-IN" sz="1800" i="1" dirty="0">
              <a:solidFill>
                <a:schemeClr val="bg1"/>
              </a:solidFill>
            </a:endParaRPr>
          </a:p>
        </p:txBody>
      </p:sp>
      <p:sp>
        <p:nvSpPr>
          <p:cNvPr id="12" name="TextBox 11">
            <a:extLst>
              <a:ext uri="{FF2B5EF4-FFF2-40B4-BE49-F238E27FC236}">
                <a16:creationId xmlns:a16="http://schemas.microsoft.com/office/drawing/2014/main" id="{E1862128-395D-409D-8739-5B9254D5F19B}"/>
              </a:ext>
            </a:extLst>
          </p:cNvPr>
          <p:cNvSpPr txBox="1"/>
          <p:nvPr/>
        </p:nvSpPr>
        <p:spPr>
          <a:xfrm>
            <a:off x="3534197" y="1091563"/>
            <a:ext cx="6097424" cy="646331"/>
          </a:xfrm>
          <a:prstGeom prst="rect">
            <a:avLst/>
          </a:prstGeom>
          <a:noFill/>
        </p:spPr>
        <p:txBody>
          <a:bodyPr wrap="square">
            <a:spAutoFit/>
          </a:bodyPr>
          <a:lstStyle/>
          <a:p>
            <a:r>
              <a:rPr lang="en-IN" sz="3600" b="1" i="1" dirty="0">
                <a:solidFill>
                  <a:srgbClr val="FFFF00"/>
                </a:solidFill>
                <a:latin typeface="Times New Roman" panose="02020603050405020304" pitchFamily="18" charset="0"/>
                <a:cs typeface="Times New Roman" panose="02020603050405020304" pitchFamily="18" charset="0"/>
              </a:rPr>
              <a:t>Project Presentation On</a:t>
            </a:r>
            <a:endParaRPr lang="LID4096" sz="3600" dirty="0"/>
          </a:p>
        </p:txBody>
      </p:sp>
      <p:pic>
        <p:nvPicPr>
          <p:cNvPr id="1027" name="Picture 3" descr="Smart data tailors a new &amp;#39;customer-retailer&amp;#39; relationship">
            <a:extLst>
              <a:ext uri="{FF2B5EF4-FFF2-40B4-BE49-F238E27FC236}">
                <a16:creationId xmlns:a16="http://schemas.microsoft.com/office/drawing/2014/main" id="{9B08453A-76AE-4FF4-8A17-EE69EE79B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3" y="30480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BF3241-B490-48A8-8CE1-60AA1268018E}"/>
              </a:ext>
            </a:extLst>
          </p:cNvPr>
          <p:cNvSpPr txBox="1"/>
          <p:nvPr/>
        </p:nvSpPr>
        <p:spPr>
          <a:xfrm>
            <a:off x="3287688" y="404665"/>
            <a:ext cx="6092190" cy="563231"/>
          </a:xfrm>
          <a:prstGeom prst="rect">
            <a:avLst/>
          </a:prstGeom>
          <a:noFill/>
        </p:spPr>
        <p:txBody>
          <a:bodyPr wrap="square">
            <a:spAutoFit/>
          </a:bodyPr>
          <a:lstStyle/>
          <a:p>
            <a:pPr>
              <a:lnSpc>
                <a:spcPct val="90000"/>
              </a:lnSpc>
              <a:spcBef>
                <a:spcPct val="0"/>
              </a:spcBef>
            </a:pPr>
            <a:r>
              <a:rPr lang="en-US"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Statistical Analysis of dataset</a:t>
            </a:r>
            <a:endParaRPr lang="x-none"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2" name="Rectangle 1"/>
          <p:cNvSpPr/>
          <p:nvPr/>
        </p:nvSpPr>
        <p:spPr>
          <a:xfrm>
            <a:off x="695400" y="1388476"/>
            <a:ext cx="10585176" cy="728726"/>
          </a:xfrm>
          <a:prstGeom prst="rect">
            <a:avLst/>
          </a:prstGeom>
        </p:spPr>
        <p:txBody>
          <a:bodyPr wrap="square">
            <a:spAutoFit/>
          </a:bodyPr>
          <a:lstStyle/>
          <a:p>
            <a:pPr marL="342900" indent="-342900">
              <a:lnSpc>
                <a:spcPct val="107000"/>
              </a:lnSpc>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Statistical analysis like checking shape,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nunique</a:t>
            </a:r>
            <a:r>
              <a:rPr lang="en-IN" sz="2000" dirty="0">
                <a:latin typeface="Times New Roman" panose="02020603050405020304" pitchFamily="18" charset="0"/>
                <a:ea typeface="Calibri" panose="020F0502020204030204" pitchFamily="34" charset="0"/>
                <a:cs typeface="Times New Roman" panose="02020603050405020304" pitchFamily="18" charset="0"/>
              </a:rPr>
              <a:t>, value counts, info describe etc </a:t>
            </a:r>
          </a:p>
          <a:p>
            <a:pPr marL="342900" indent="-342900">
              <a:lnSpc>
                <a:spcPct val="107000"/>
              </a:lnSpc>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In the database </a:t>
            </a:r>
            <a:r>
              <a:rPr lang="en-GB" sz="2000" dirty="0">
                <a:latin typeface="Times New Roman" panose="02020603050405020304" pitchFamily="18" charset="0"/>
                <a:ea typeface="Calibri" panose="020F0502020204030204" pitchFamily="34" charset="0"/>
                <a:cs typeface="Times New Roman" panose="02020603050405020304" pitchFamily="18" charset="0"/>
              </a:rPr>
              <a:t>only one numeral datatype rest all are categorical datatypes</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2AD6110-AAA1-4323-8F9C-F7813E0014B0}"/>
              </a:ext>
            </a:extLst>
          </p:cNvPr>
          <p:cNvPicPr>
            <a:picLocks noChangeAspect="1"/>
          </p:cNvPicPr>
          <p:nvPr/>
        </p:nvPicPr>
        <p:blipFill>
          <a:blip r:embed="rId2"/>
          <a:stretch>
            <a:fillRect/>
          </a:stretch>
        </p:blipFill>
        <p:spPr>
          <a:xfrm>
            <a:off x="3727998" y="2611848"/>
            <a:ext cx="3419952" cy="3258005"/>
          </a:xfrm>
          <a:prstGeom prst="rect">
            <a:avLst/>
          </a:prstGeom>
        </p:spPr>
      </p:pic>
    </p:spTree>
    <p:extLst>
      <p:ext uri="{BB962C8B-B14F-4D97-AF65-F5344CB8AC3E}">
        <p14:creationId xmlns:p14="http://schemas.microsoft.com/office/powerpoint/2010/main" val="279511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476672"/>
            <a:ext cx="7816714" cy="745152"/>
          </a:xfrm>
        </p:spPr>
        <p:txBody>
          <a:bodyPr>
            <a:noAutofit/>
          </a:bodyPr>
          <a:lstStyle/>
          <a:p>
            <a:r>
              <a:rPr lang="en-US"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Visualization</a:t>
            </a:r>
            <a:endParaRPr lang="en-IN"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348349" y="1285917"/>
            <a:ext cx="5623560" cy="5006340"/>
          </a:xfrm>
          <a:prstGeom prst="rect">
            <a:avLst/>
          </a:prstGeom>
        </p:spPr>
      </p:pic>
      <p:sp>
        <p:nvSpPr>
          <p:cNvPr id="6" name="Slide Number Placeholder 5"/>
          <p:cNvSpPr>
            <a:spLocks noGrp="1"/>
          </p:cNvSpPr>
          <p:nvPr>
            <p:ph type="sldNum" sz="quarter" idx="12"/>
          </p:nvPr>
        </p:nvSpPr>
        <p:spPr/>
        <p:txBody>
          <a:bodyPr/>
          <a:lstStyle/>
          <a:p>
            <a:fld id="{3714A1E7-41FE-4DE0-A0BB-56E3AA803BAD}" type="slidenum">
              <a:rPr lang="en-IN" smtClean="0"/>
              <a:t>11</a:t>
            </a:fld>
            <a:endParaRPr lang="en-IN"/>
          </a:p>
        </p:txBody>
      </p:sp>
      <p:sp>
        <p:nvSpPr>
          <p:cNvPr id="9" name="TextBox 8">
            <a:extLst>
              <a:ext uri="{FF2B5EF4-FFF2-40B4-BE49-F238E27FC236}">
                <a16:creationId xmlns:a16="http://schemas.microsoft.com/office/drawing/2014/main" id="{58B31899-777E-4EB0-8B8B-A9270DF81167}"/>
              </a:ext>
            </a:extLst>
          </p:cNvPr>
          <p:cNvSpPr txBox="1"/>
          <p:nvPr/>
        </p:nvSpPr>
        <p:spPr>
          <a:xfrm>
            <a:off x="5847460" y="2937055"/>
            <a:ext cx="6157244" cy="646331"/>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Observation:</a:t>
            </a:r>
          </a:p>
          <a:p>
            <a:r>
              <a:rPr lang="en-GB" dirty="0">
                <a:latin typeface="Times New Roman" panose="02020603050405020304" pitchFamily="18" charset="0"/>
                <a:cs typeface="Times New Roman" panose="02020603050405020304" pitchFamily="18" charset="0"/>
              </a:rPr>
              <a:t>Out of the total, 33 % are male and 67% customer are female</a:t>
            </a:r>
            <a:endParaRPr lang="LID4096"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265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B26776-4D7C-4DAF-A24F-4998F9E25209}"/>
              </a:ext>
            </a:extLst>
          </p:cNvPr>
          <p:cNvPicPr>
            <a:picLocks noChangeAspect="1"/>
          </p:cNvPicPr>
          <p:nvPr/>
        </p:nvPicPr>
        <p:blipFill>
          <a:blip r:embed="rId2"/>
          <a:stretch>
            <a:fillRect/>
          </a:stretch>
        </p:blipFill>
        <p:spPr>
          <a:xfrm>
            <a:off x="284457" y="0"/>
            <a:ext cx="4741163" cy="6849351"/>
          </a:xfrm>
          <a:prstGeom prst="rect">
            <a:avLst/>
          </a:prstGeom>
        </p:spPr>
      </p:pic>
      <p:pic>
        <p:nvPicPr>
          <p:cNvPr id="7" name="Picture 6">
            <a:extLst>
              <a:ext uri="{FF2B5EF4-FFF2-40B4-BE49-F238E27FC236}">
                <a16:creationId xmlns:a16="http://schemas.microsoft.com/office/drawing/2014/main" id="{1D2FB8DF-5E12-44A9-AAB2-E3CFAE457740}"/>
              </a:ext>
            </a:extLst>
          </p:cNvPr>
          <p:cNvPicPr>
            <a:picLocks noChangeAspect="1"/>
          </p:cNvPicPr>
          <p:nvPr/>
        </p:nvPicPr>
        <p:blipFill>
          <a:blip r:embed="rId3"/>
          <a:stretch>
            <a:fillRect/>
          </a:stretch>
        </p:blipFill>
        <p:spPr>
          <a:xfrm>
            <a:off x="5025620" y="0"/>
            <a:ext cx="6881923" cy="6858000"/>
          </a:xfrm>
          <a:prstGeom prst="rect">
            <a:avLst/>
          </a:prstGeom>
        </p:spPr>
      </p:pic>
    </p:spTree>
    <p:extLst>
      <p:ext uri="{BB962C8B-B14F-4D97-AF65-F5344CB8AC3E}">
        <p14:creationId xmlns:p14="http://schemas.microsoft.com/office/powerpoint/2010/main" val="2607750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B2A0A0-5346-4B4F-B050-F82E83FCFF75}"/>
              </a:ext>
            </a:extLst>
          </p:cNvPr>
          <p:cNvPicPr>
            <a:picLocks noChangeAspect="1"/>
          </p:cNvPicPr>
          <p:nvPr/>
        </p:nvPicPr>
        <p:blipFill>
          <a:blip r:embed="rId2"/>
          <a:stretch>
            <a:fillRect/>
          </a:stretch>
        </p:blipFill>
        <p:spPr>
          <a:xfrm>
            <a:off x="233525" y="0"/>
            <a:ext cx="4543100" cy="6858000"/>
          </a:xfrm>
          <a:prstGeom prst="rect">
            <a:avLst/>
          </a:prstGeom>
        </p:spPr>
      </p:pic>
      <p:pic>
        <p:nvPicPr>
          <p:cNvPr id="9" name="Picture 8">
            <a:extLst>
              <a:ext uri="{FF2B5EF4-FFF2-40B4-BE49-F238E27FC236}">
                <a16:creationId xmlns:a16="http://schemas.microsoft.com/office/drawing/2014/main" id="{97498D33-3332-4880-9A9D-161643A6A754}"/>
              </a:ext>
            </a:extLst>
          </p:cNvPr>
          <p:cNvPicPr>
            <a:picLocks noChangeAspect="1"/>
          </p:cNvPicPr>
          <p:nvPr/>
        </p:nvPicPr>
        <p:blipFill>
          <a:blip r:embed="rId3"/>
          <a:stretch>
            <a:fillRect/>
          </a:stretch>
        </p:blipFill>
        <p:spPr>
          <a:xfrm>
            <a:off x="5747982" y="209114"/>
            <a:ext cx="5096586" cy="6249272"/>
          </a:xfrm>
          <a:prstGeom prst="rect">
            <a:avLst/>
          </a:prstGeom>
        </p:spPr>
      </p:pic>
    </p:spTree>
    <p:extLst>
      <p:ext uri="{BB962C8B-B14F-4D97-AF65-F5344CB8AC3E}">
        <p14:creationId xmlns:p14="http://schemas.microsoft.com/office/powerpoint/2010/main" val="299939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3E105-7576-4CEA-A6F2-43E02B4A7A97}"/>
              </a:ext>
            </a:extLst>
          </p:cNvPr>
          <p:cNvPicPr>
            <a:picLocks noChangeAspect="1"/>
          </p:cNvPicPr>
          <p:nvPr/>
        </p:nvPicPr>
        <p:blipFill>
          <a:blip r:embed="rId2"/>
          <a:stretch>
            <a:fillRect/>
          </a:stretch>
        </p:blipFill>
        <p:spPr>
          <a:xfrm>
            <a:off x="233017" y="199599"/>
            <a:ext cx="4944165" cy="6096851"/>
          </a:xfrm>
          <a:prstGeom prst="rect">
            <a:avLst/>
          </a:prstGeom>
        </p:spPr>
      </p:pic>
      <p:pic>
        <p:nvPicPr>
          <p:cNvPr id="5" name="Picture 4">
            <a:extLst>
              <a:ext uri="{FF2B5EF4-FFF2-40B4-BE49-F238E27FC236}">
                <a16:creationId xmlns:a16="http://schemas.microsoft.com/office/drawing/2014/main" id="{89495AA1-155A-4A52-B420-91A36D48906E}"/>
              </a:ext>
            </a:extLst>
          </p:cNvPr>
          <p:cNvPicPr>
            <a:picLocks noChangeAspect="1"/>
          </p:cNvPicPr>
          <p:nvPr/>
        </p:nvPicPr>
        <p:blipFill>
          <a:blip r:embed="rId3"/>
          <a:stretch>
            <a:fillRect/>
          </a:stretch>
        </p:blipFill>
        <p:spPr>
          <a:xfrm>
            <a:off x="6436954" y="0"/>
            <a:ext cx="4633042" cy="6858000"/>
          </a:xfrm>
          <a:prstGeom prst="rect">
            <a:avLst/>
          </a:prstGeom>
        </p:spPr>
      </p:pic>
    </p:spTree>
    <p:extLst>
      <p:ext uri="{BB962C8B-B14F-4D97-AF65-F5344CB8AC3E}">
        <p14:creationId xmlns:p14="http://schemas.microsoft.com/office/powerpoint/2010/main" val="91562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EA323-306C-4B6E-8F98-89FC811C3876}"/>
              </a:ext>
            </a:extLst>
          </p:cNvPr>
          <p:cNvPicPr>
            <a:picLocks noChangeAspect="1"/>
          </p:cNvPicPr>
          <p:nvPr/>
        </p:nvPicPr>
        <p:blipFill>
          <a:blip r:embed="rId2"/>
          <a:stretch>
            <a:fillRect/>
          </a:stretch>
        </p:blipFill>
        <p:spPr>
          <a:xfrm>
            <a:off x="123225" y="0"/>
            <a:ext cx="4878000" cy="6858000"/>
          </a:xfrm>
          <a:prstGeom prst="rect">
            <a:avLst/>
          </a:prstGeom>
        </p:spPr>
      </p:pic>
      <p:pic>
        <p:nvPicPr>
          <p:cNvPr id="5" name="Picture 4">
            <a:extLst>
              <a:ext uri="{FF2B5EF4-FFF2-40B4-BE49-F238E27FC236}">
                <a16:creationId xmlns:a16="http://schemas.microsoft.com/office/drawing/2014/main" id="{69EE4223-3140-4725-929B-C7DACB8D44DA}"/>
              </a:ext>
            </a:extLst>
          </p:cNvPr>
          <p:cNvPicPr>
            <a:picLocks noChangeAspect="1"/>
          </p:cNvPicPr>
          <p:nvPr/>
        </p:nvPicPr>
        <p:blipFill>
          <a:blip r:embed="rId3"/>
          <a:stretch>
            <a:fillRect/>
          </a:stretch>
        </p:blipFill>
        <p:spPr>
          <a:xfrm>
            <a:off x="6502615" y="0"/>
            <a:ext cx="4311219" cy="6858000"/>
          </a:xfrm>
          <a:prstGeom prst="rect">
            <a:avLst/>
          </a:prstGeom>
        </p:spPr>
      </p:pic>
    </p:spTree>
    <p:extLst>
      <p:ext uri="{BB962C8B-B14F-4D97-AF65-F5344CB8AC3E}">
        <p14:creationId xmlns:p14="http://schemas.microsoft.com/office/powerpoint/2010/main" val="292541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674E0-EE6D-4BB9-8C5A-D4D253A494C3}"/>
              </a:ext>
            </a:extLst>
          </p:cNvPr>
          <p:cNvPicPr>
            <a:picLocks noChangeAspect="1"/>
          </p:cNvPicPr>
          <p:nvPr/>
        </p:nvPicPr>
        <p:blipFill>
          <a:blip r:embed="rId2"/>
          <a:stretch>
            <a:fillRect/>
          </a:stretch>
        </p:blipFill>
        <p:spPr>
          <a:xfrm>
            <a:off x="347328" y="485343"/>
            <a:ext cx="4791744" cy="6192114"/>
          </a:xfrm>
          <a:prstGeom prst="rect">
            <a:avLst/>
          </a:prstGeom>
        </p:spPr>
      </p:pic>
      <p:pic>
        <p:nvPicPr>
          <p:cNvPr id="5" name="Picture 4">
            <a:extLst>
              <a:ext uri="{FF2B5EF4-FFF2-40B4-BE49-F238E27FC236}">
                <a16:creationId xmlns:a16="http://schemas.microsoft.com/office/drawing/2014/main" id="{70D7BBCD-5BA1-4FA1-9436-A7E706288FC7}"/>
              </a:ext>
            </a:extLst>
          </p:cNvPr>
          <p:cNvPicPr>
            <a:picLocks noChangeAspect="1"/>
          </p:cNvPicPr>
          <p:nvPr/>
        </p:nvPicPr>
        <p:blipFill>
          <a:blip r:embed="rId3"/>
          <a:stretch>
            <a:fillRect/>
          </a:stretch>
        </p:blipFill>
        <p:spPr>
          <a:xfrm>
            <a:off x="6952278" y="0"/>
            <a:ext cx="4478694" cy="6858000"/>
          </a:xfrm>
          <a:prstGeom prst="rect">
            <a:avLst/>
          </a:prstGeom>
        </p:spPr>
      </p:pic>
    </p:spTree>
    <p:extLst>
      <p:ext uri="{BB962C8B-B14F-4D97-AF65-F5344CB8AC3E}">
        <p14:creationId xmlns:p14="http://schemas.microsoft.com/office/powerpoint/2010/main" val="3231941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BAA2A-6F5F-4D48-8EA8-C71B3C6AB245}"/>
              </a:ext>
            </a:extLst>
          </p:cNvPr>
          <p:cNvPicPr>
            <a:picLocks noChangeAspect="1"/>
          </p:cNvPicPr>
          <p:nvPr/>
        </p:nvPicPr>
        <p:blipFill>
          <a:blip r:embed="rId2"/>
          <a:stretch>
            <a:fillRect/>
          </a:stretch>
        </p:blipFill>
        <p:spPr>
          <a:xfrm>
            <a:off x="146568" y="0"/>
            <a:ext cx="4583664" cy="6858000"/>
          </a:xfrm>
          <a:prstGeom prst="rect">
            <a:avLst/>
          </a:prstGeom>
        </p:spPr>
      </p:pic>
      <p:pic>
        <p:nvPicPr>
          <p:cNvPr id="5" name="Picture 4">
            <a:extLst>
              <a:ext uri="{FF2B5EF4-FFF2-40B4-BE49-F238E27FC236}">
                <a16:creationId xmlns:a16="http://schemas.microsoft.com/office/drawing/2014/main" id="{9802D7FE-A9EF-4499-9363-6AD51BA1A499}"/>
              </a:ext>
            </a:extLst>
          </p:cNvPr>
          <p:cNvPicPr>
            <a:picLocks noChangeAspect="1"/>
          </p:cNvPicPr>
          <p:nvPr/>
        </p:nvPicPr>
        <p:blipFill>
          <a:blip r:embed="rId3"/>
          <a:stretch>
            <a:fillRect/>
          </a:stretch>
        </p:blipFill>
        <p:spPr>
          <a:xfrm>
            <a:off x="6324402" y="0"/>
            <a:ext cx="4610495" cy="6858000"/>
          </a:xfrm>
          <a:prstGeom prst="rect">
            <a:avLst/>
          </a:prstGeom>
        </p:spPr>
      </p:pic>
    </p:spTree>
    <p:extLst>
      <p:ext uri="{BB962C8B-B14F-4D97-AF65-F5344CB8AC3E}">
        <p14:creationId xmlns:p14="http://schemas.microsoft.com/office/powerpoint/2010/main" val="2603016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FCAF9-4F65-482E-A912-D18336381D90}"/>
              </a:ext>
            </a:extLst>
          </p:cNvPr>
          <p:cNvPicPr>
            <a:picLocks noChangeAspect="1"/>
          </p:cNvPicPr>
          <p:nvPr/>
        </p:nvPicPr>
        <p:blipFill>
          <a:blip r:embed="rId2"/>
          <a:stretch>
            <a:fillRect/>
          </a:stretch>
        </p:blipFill>
        <p:spPr>
          <a:xfrm>
            <a:off x="258835" y="204756"/>
            <a:ext cx="4906060" cy="6192114"/>
          </a:xfrm>
          <a:prstGeom prst="rect">
            <a:avLst/>
          </a:prstGeom>
        </p:spPr>
      </p:pic>
      <p:pic>
        <p:nvPicPr>
          <p:cNvPr id="5" name="Picture 4">
            <a:extLst>
              <a:ext uri="{FF2B5EF4-FFF2-40B4-BE49-F238E27FC236}">
                <a16:creationId xmlns:a16="http://schemas.microsoft.com/office/drawing/2014/main" id="{CD08C50F-B32D-4013-881E-90B24A39DAA7}"/>
              </a:ext>
            </a:extLst>
          </p:cNvPr>
          <p:cNvPicPr>
            <a:picLocks noChangeAspect="1"/>
          </p:cNvPicPr>
          <p:nvPr/>
        </p:nvPicPr>
        <p:blipFill>
          <a:blip r:embed="rId3"/>
          <a:stretch>
            <a:fillRect/>
          </a:stretch>
        </p:blipFill>
        <p:spPr>
          <a:xfrm>
            <a:off x="6182051" y="366703"/>
            <a:ext cx="4887007" cy="6030167"/>
          </a:xfrm>
          <a:prstGeom prst="rect">
            <a:avLst/>
          </a:prstGeom>
        </p:spPr>
      </p:pic>
    </p:spTree>
    <p:extLst>
      <p:ext uri="{BB962C8B-B14F-4D97-AF65-F5344CB8AC3E}">
        <p14:creationId xmlns:p14="http://schemas.microsoft.com/office/powerpoint/2010/main" val="2764659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26746-7CCA-40AF-AC39-C024F8918687}"/>
              </a:ext>
            </a:extLst>
          </p:cNvPr>
          <p:cNvPicPr>
            <a:picLocks noChangeAspect="1"/>
          </p:cNvPicPr>
          <p:nvPr/>
        </p:nvPicPr>
        <p:blipFill>
          <a:blip r:embed="rId2"/>
          <a:stretch>
            <a:fillRect/>
          </a:stretch>
        </p:blipFill>
        <p:spPr>
          <a:xfrm>
            <a:off x="331046" y="0"/>
            <a:ext cx="4095065" cy="6858000"/>
          </a:xfrm>
          <a:prstGeom prst="rect">
            <a:avLst/>
          </a:prstGeom>
        </p:spPr>
      </p:pic>
      <p:pic>
        <p:nvPicPr>
          <p:cNvPr id="5" name="Picture 4">
            <a:extLst>
              <a:ext uri="{FF2B5EF4-FFF2-40B4-BE49-F238E27FC236}">
                <a16:creationId xmlns:a16="http://schemas.microsoft.com/office/drawing/2014/main" id="{200DE9DD-2134-4D42-ACE0-D79F874344A8}"/>
              </a:ext>
            </a:extLst>
          </p:cNvPr>
          <p:cNvPicPr>
            <a:picLocks noChangeAspect="1"/>
          </p:cNvPicPr>
          <p:nvPr/>
        </p:nvPicPr>
        <p:blipFill>
          <a:blip r:embed="rId3"/>
          <a:stretch>
            <a:fillRect/>
          </a:stretch>
        </p:blipFill>
        <p:spPr>
          <a:xfrm>
            <a:off x="6756430" y="170995"/>
            <a:ext cx="3191320" cy="6516009"/>
          </a:xfrm>
          <a:prstGeom prst="rect">
            <a:avLst/>
          </a:prstGeom>
        </p:spPr>
      </p:pic>
    </p:spTree>
    <p:extLst>
      <p:ext uri="{BB962C8B-B14F-4D97-AF65-F5344CB8AC3E}">
        <p14:creationId xmlns:p14="http://schemas.microsoft.com/office/powerpoint/2010/main" val="832144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just">
              <a:lnSpc>
                <a:spcPct val="150000"/>
              </a:lnSpc>
            </a:pPr>
            <a:r>
              <a:rPr lang="en-IN" sz="2400" dirty="0">
                <a:latin typeface="Times New Roman" panose="02020603050405020304" pitchFamily="18" charset="0"/>
                <a:cs typeface="Times New Roman" panose="02020603050405020304" pitchFamily="18" charset="0"/>
              </a:rPr>
              <a:t>Customer satisfaction has emerged as one of the most important factors that guarantee the success of online store it has been posited as a key stimulant of purchase, repurchase intentions and customer loyalty.</a:t>
            </a:r>
          </a:p>
          <a:p>
            <a:pPr algn="just">
              <a:lnSpc>
                <a:spcPct val="150000"/>
              </a:lnSpc>
            </a:pPr>
            <a:r>
              <a:rPr lang="en-IN" sz="2400" dirty="0">
                <a:latin typeface="Times New Roman" panose="02020603050405020304" pitchFamily="18" charset="0"/>
                <a:cs typeface="Times New Roman" panose="02020603050405020304" pitchFamily="18" charset="0"/>
              </a:rPr>
              <a:t> A comprehensive review of the literature, theories and models have been carried out to propose the models for customer activation and customer retention. </a:t>
            </a:r>
          </a:p>
          <a:p>
            <a:pPr algn="just">
              <a:lnSpc>
                <a:spcPct val="150000"/>
              </a:lnSpc>
            </a:pPr>
            <a:r>
              <a:rPr lang="en-IN" sz="2400" dirty="0">
                <a:latin typeface="Times New Roman" panose="02020603050405020304" pitchFamily="18" charset="0"/>
                <a:cs typeface="Times New Roman" panose="02020603050405020304" pitchFamily="18" charset="0"/>
              </a:rPr>
              <a:t>Five major factors that contributed to the success of an e-commerce store have been identified as: service quality, system quality, information quality, trust and net benefit.</a:t>
            </a:r>
          </a:p>
        </p:txBody>
      </p:sp>
      <p:sp>
        <p:nvSpPr>
          <p:cNvPr id="2" name="Title 1"/>
          <p:cNvSpPr>
            <a:spLocks noGrp="1"/>
          </p:cNvSpPr>
          <p:nvPr>
            <p:ph type="title"/>
          </p:nvPr>
        </p:nvSpPr>
        <p:spPr/>
        <p:txBody>
          <a:bodyPr>
            <a:normAutofit/>
          </a:bodyPr>
          <a:lstStyle/>
          <a:p>
            <a:r>
              <a:rPr lang="en-IN"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5" name="Slide Number Placeholder 4"/>
          <p:cNvSpPr>
            <a:spLocks noGrp="1"/>
          </p:cNvSpPr>
          <p:nvPr>
            <p:ph type="sldNum" sz="quarter" idx="12"/>
          </p:nvPr>
        </p:nvSpPr>
        <p:spPr/>
        <p:txBody>
          <a:bodyPr/>
          <a:lstStyle/>
          <a:p>
            <a:fld id="{3714A1E7-41FE-4DE0-A0BB-56E3AA803BAD}" type="slidenum">
              <a:rPr lang="en-IN" smtClean="0"/>
              <a:t>2</a:t>
            </a:fld>
            <a:endParaRPr lang="en-IN"/>
          </a:p>
        </p:txBody>
      </p:sp>
    </p:spTree>
    <p:extLst>
      <p:ext uri="{BB962C8B-B14F-4D97-AF65-F5344CB8AC3E}">
        <p14:creationId xmlns:p14="http://schemas.microsoft.com/office/powerpoint/2010/main" val="3511077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7B067-4F24-4F81-932C-7E088C952F47}"/>
              </a:ext>
            </a:extLst>
          </p:cNvPr>
          <p:cNvPicPr>
            <a:picLocks noChangeAspect="1"/>
          </p:cNvPicPr>
          <p:nvPr/>
        </p:nvPicPr>
        <p:blipFill>
          <a:blip r:embed="rId2"/>
          <a:stretch>
            <a:fillRect/>
          </a:stretch>
        </p:blipFill>
        <p:spPr>
          <a:xfrm>
            <a:off x="522318" y="0"/>
            <a:ext cx="2464836" cy="6858000"/>
          </a:xfrm>
          <a:prstGeom prst="rect">
            <a:avLst/>
          </a:prstGeom>
        </p:spPr>
      </p:pic>
      <p:pic>
        <p:nvPicPr>
          <p:cNvPr id="5" name="Picture 4">
            <a:extLst>
              <a:ext uri="{FF2B5EF4-FFF2-40B4-BE49-F238E27FC236}">
                <a16:creationId xmlns:a16="http://schemas.microsoft.com/office/drawing/2014/main" id="{04C3AA16-58E9-4A9B-B3AB-3B66A571F42C}"/>
              </a:ext>
            </a:extLst>
          </p:cNvPr>
          <p:cNvPicPr>
            <a:picLocks noChangeAspect="1"/>
          </p:cNvPicPr>
          <p:nvPr/>
        </p:nvPicPr>
        <p:blipFill>
          <a:blip r:embed="rId3"/>
          <a:stretch>
            <a:fillRect/>
          </a:stretch>
        </p:blipFill>
        <p:spPr>
          <a:xfrm>
            <a:off x="4695422" y="0"/>
            <a:ext cx="2801155" cy="6858000"/>
          </a:xfrm>
          <a:prstGeom prst="rect">
            <a:avLst/>
          </a:prstGeom>
        </p:spPr>
      </p:pic>
    </p:spTree>
    <p:extLst>
      <p:ext uri="{BB962C8B-B14F-4D97-AF65-F5344CB8AC3E}">
        <p14:creationId xmlns:p14="http://schemas.microsoft.com/office/powerpoint/2010/main" val="121296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48E6F5-268F-46CE-AA59-DC19788B134D}"/>
              </a:ext>
            </a:extLst>
          </p:cNvPr>
          <p:cNvPicPr>
            <a:picLocks noChangeAspect="1"/>
          </p:cNvPicPr>
          <p:nvPr/>
        </p:nvPicPr>
        <p:blipFill>
          <a:blip r:embed="rId2"/>
          <a:stretch>
            <a:fillRect/>
          </a:stretch>
        </p:blipFill>
        <p:spPr>
          <a:xfrm>
            <a:off x="1143109" y="0"/>
            <a:ext cx="2624766" cy="6858000"/>
          </a:xfrm>
          <a:prstGeom prst="rect">
            <a:avLst/>
          </a:prstGeom>
        </p:spPr>
      </p:pic>
      <p:pic>
        <p:nvPicPr>
          <p:cNvPr id="5" name="Picture 4">
            <a:extLst>
              <a:ext uri="{FF2B5EF4-FFF2-40B4-BE49-F238E27FC236}">
                <a16:creationId xmlns:a16="http://schemas.microsoft.com/office/drawing/2014/main" id="{4D3C806D-CA78-4CA2-AD10-430AB611CB52}"/>
              </a:ext>
            </a:extLst>
          </p:cNvPr>
          <p:cNvPicPr>
            <a:picLocks noChangeAspect="1"/>
          </p:cNvPicPr>
          <p:nvPr/>
        </p:nvPicPr>
        <p:blipFill>
          <a:blip r:embed="rId3"/>
          <a:stretch>
            <a:fillRect/>
          </a:stretch>
        </p:blipFill>
        <p:spPr>
          <a:xfrm>
            <a:off x="6597069" y="0"/>
            <a:ext cx="2621280" cy="6858000"/>
          </a:xfrm>
          <a:prstGeom prst="rect">
            <a:avLst/>
          </a:prstGeom>
        </p:spPr>
      </p:pic>
    </p:spTree>
    <p:extLst>
      <p:ext uri="{BB962C8B-B14F-4D97-AF65-F5344CB8AC3E}">
        <p14:creationId xmlns:p14="http://schemas.microsoft.com/office/powerpoint/2010/main" val="204920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0D2FE7-9490-41F2-A5BC-6DE43BB9D66A}"/>
              </a:ext>
            </a:extLst>
          </p:cNvPr>
          <p:cNvPicPr>
            <a:picLocks noChangeAspect="1"/>
          </p:cNvPicPr>
          <p:nvPr/>
        </p:nvPicPr>
        <p:blipFill>
          <a:blip r:embed="rId2"/>
          <a:stretch>
            <a:fillRect/>
          </a:stretch>
        </p:blipFill>
        <p:spPr>
          <a:xfrm>
            <a:off x="266684" y="170995"/>
            <a:ext cx="5334744" cy="6516009"/>
          </a:xfrm>
          <a:prstGeom prst="rect">
            <a:avLst/>
          </a:prstGeom>
        </p:spPr>
      </p:pic>
      <p:pic>
        <p:nvPicPr>
          <p:cNvPr id="5" name="Picture 4">
            <a:extLst>
              <a:ext uri="{FF2B5EF4-FFF2-40B4-BE49-F238E27FC236}">
                <a16:creationId xmlns:a16="http://schemas.microsoft.com/office/drawing/2014/main" id="{4EDDF4A9-B243-47EB-BB39-1A0D43DFA7F6}"/>
              </a:ext>
            </a:extLst>
          </p:cNvPr>
          <p:cNvPicPr>
            <a:picLocks noChangeAspect="1"/>
          </p:cNvPicPr>
          <p:nvPr/>
        </p:nvPicPr>
        <p:blipFill>
          <a:blip r:embed="rId3"/>
          <a:stretch>
            <a:fillRect/>
          </a:stretch>
        </p:blipFill>
        <p:spPr>
          <a:xfrm>
            <a:off x="6590574" y="-1"/>
            <a:ext cx="5026758" cy="6858000"/>
          </a:xfrm>
          <a:prstGeom prst="rect">
            <a:avLst/>
          </a:prstGeom>
        </p:spPr>
      </p:pic>
    </p:spTree>
    <p:extLst>
      <p:ext uri="{BB962C8B-B14F-4D97-AF65-F5344CB8AC3E}">
        <p14:creationId xmlns:p14="http://schemas.microsoft.com/office/powerpoint/2010/main" val="334678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4A53AA-7C38-4E0F-8276-BBA7FEAF2BF5}"/>
              </a:ext>
            </a:extLst>
          </p:cNvPr>
          <p:cNvPicPr>
            <a:picLocks noChangeAspect="1"/>
          </p:cNvPicPr>
          <p:nvPr/>
        </p:nvPicPr>
        <p:blipFill>
          <a:blip r:embed="rId2"/>
          <a:stretch>
            <a:fillRect/>
          </a:stretch>
        </p:blipFill>
        <p:spPr>
          <a:xfrm>
            <a:off x="124346" y="271022"/>
            <a:ext cx="5277587" cy="6315956"/>
          </a:xfrm>
          <a:prstGeom prst="rect">
            <a:avLst/>
          </a:prstGeom>
        </p:spPr>
      </p:pic>
      <p:pic>
        <p:nvPicPr>
          <p:cNvPr id="5" name="Picture 4">
            <a:extLst>
              <a:ext uri="{FF2B5EF4-FFF2-40B4-BE49-F238E27FC236}">
                <a16:creationId xmlns:a16="http://schemas.microsoft.com/office/drawing/2014/main" id="{A32B0D0C-0296-4FC6-BBEC-290D1B8AE1D9}"/>
              </a:ext>
            </a:extLst>
          </p:cNvPr>
          <p:cNvPicPr>
            <a:picLocks noChangeAspect="1"/>
          </p:cNvPicPr>
          <p:nvPr/>
        </p:nvPicPr>
        <p:blipFill>
          <a:blip r:embed="rId3"/>
          <a:stretch>
            <a:fillRect/>
          </a:stretch>
        </p:blipFill>
        <p:spPr>
          <a:xfrm>
            <a:off x="6228680" y="0"/>
            <a:ext cx="4725384" cy="6858000"/>
          </a:xfrm>
          <a:prstGeom prst="rect">
            <a:avLst/>
          </a:prstGeom>
        </p:spPr>
      </p:pic>
    </p:spTree>
    <p:extLst>
      <p:ext uri="{BB962C8B-B14F-4D97-AF65-F5344CB8AC3E}">
        <p14:creationId xmlns:p14="http://schemas.microsoft.com/office/powerpoint/2010/main" val="638264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7D392-4C31-4E82-BEF7-A651B81B5151}"/>
              </a:ext>
            </a:extLst>
          </p:cNvPr>
          <p:cNvPicPr>
            <a:picLocks noChangeAspect="1"/>
          </p:cNvPicPr>
          <p:nvPr/>
        </p:nvPicPr>
        <p:blipFill>
          <a:blip r:embed="rId2"/>
          <a:stretch>
            <a:fillRect/>
          </a:stretch>
        </p:blipFill>
        <p:spPr>
          <a:xfrm>
            <a:off x="78954" y="104311"/>
            <a:ext cx="5163271" cy="6649378"/>
          </a:xfrm>
          <a:prstGeom prst="rect">
            <a:avLst/>
          </a:prstGeom>
        </p:spPr>
      </p:pic>
      <p:pic>
        <p:nvPicPr>
          <p:cNvPr id="5" name="Picture 4">
            <a:extLst>
              <a:ext uri="{FF2B5EF4-FFF2-40B4-BE49-F238E27FC236}">
                <a16:creationId xmlns:a16="http://schemas.microsoft.com/office/drawing/2014/main" id="{C7ADA678-96C5-4FA9-B55C-236CD10FD37B}"/>
              </a:ext>
            </a:extLst>
          </p:cNvPr>
          <p:cNvPicPr>
            <a:picLocks noChangeAspect="1"/>
          </p:cNvPicPr>
          <p:nvPr/>
        </p:nvPicPr>
        <p:blipFill>
          <a:blip r:embed="rId3"/>
          <a:stretch>
            <a:fillRect/>
          </a:stretch>
        </p:blipFill>
        <p:spPr>
          <a:xfrm>
            <a:off x="6628140" y="0"/>
            <a:ext cx="4712677" cy="6858000"/>
          </a:xfrm>
          <a:prstGeom prst="rect">
            <a:avLst/>
          </a:prstGeom>
        </p:spPr>
      </p:pic>
    </p:spTree>
    <p:extLst>
      <p:ext uri="{BB962C8B-B14F-4D97-AF65-F5344CB8AC3E}">
        <p14:creationId xmlns:p14="http://schemas.microsoft.com/office/powerpoint/2010/main" val="1149236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5A914-DD12-47D0-B560-8FC184FC9CF1}"/>
              </a:ext>
            </a:extLst>
          </p:cNvPr>
          <p:cNvPicPr>
            <a:picLocks noChangeAspect="1"/>
          </p:cNvPicPr>
          <p:nvPr/>
        </p:nvPicPr>
        <p:blipFill>
          <a:blip r:embed="rId2"/>
          <a:stretch>
            <a:fillRect/>
          </a:stretch>
        </p:blipFill>
        <p:spPr>
          <a:xfrm>
            <a:off x="157957" y="133727"/>
            <a:ext cx="3296110" cy="6077798"/>
          </a:xfrm>
          <a:prstGeom prst="rect">
            <a:avLst/>
          </a:prstGeom>
        </p:spPr>
      </p:pic>
      <p:pic>
        <p:nvPicPr>
          <p:cNvPr id="5" name="Picture 4">
            <a:extLst>
              <a:ext uri="{FF2B5EF4-FFF2-40B4-BE49-F238E27FC236}">
                <a16:creationId xmlns:a16="http://schemas.microsoft.com/office/drawing/2014/main" id="{42651C19-E1C0-4B77-AEA4-2812AA13890F}"/>
              </a:ext>
            </a:extLst>
          </p:cNvPr>
          <p:cNvPicPr>
            <a:picLocks noChangeAspect="1"/>
          </p:cNvPicPr>
          <p:nvPr/>
        </p:nvPicPr>
        <p:blipFill>
          <a:blip r:embed="rId3"/>
          <a:stretch>
            <a:fillRect/>
          </a:stretch>
        </p:blipFill>
        <p:spPr>
          <a:xfrm>
            <a:off x="4486050" y="356759"/>
            <a:ext cx="3219899" cy="6144482"/>
          </a:xfrm>
          <a:prstGeom prst="rect">
            <a:avLst/>
          </a:prstGeom>
        </p:spPr>
      </p:pic>
    </p:spTree>
    <p:extLst>
      <p:ext uri="{BB962C8B-B14F-4D97-AF65-F5344CB8AC3E}">
        <p14:creationId xmlns:p14="http://schemas.microsoft.com/office/powerpoint/2010/main" val="1685982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1451C-8F1E-4383-9EB9-4AD4008ECC6A}"/>
              </a:ext>
            </a:extLst>
          </p:cNvPr>
          <p:cNvPicPr>
            <a:picLocks noChangeAspect="1"/>
          </p:cNvPicPr>
          <p:nvPr/>
        </p:nvPicPr>
        <p:blipFill>
          <a:blip r:embed="rId2"/>
          <a:stretch>
            <a:fillRect/>
          </a:stretch>
        </p:blipFill>
        <p:spPr>
          <a:xfrm>
            <a:off x="345482" y="0"/>
            <a:ext cx="3143250" cy="6858000"/>
          </a:xfrm>
          <a:prstGeom prst="rect">
            <a:avLst/>
          </a:prstGeom>
        </p:spPr>
      </p:pic>
    </p:spTree>
    <p:extLst>
      <p:ext uri="{BB962C8B-B14F-4D97-AF65-F5344CB8AC3E}">
        <p14:creationId xmlns:p14="http://schemas.microsoft.com/office/powerpoint/2010/main" val="3428322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2CBBD-E4AC-4347-AE19-A4DADA548CCA}"/>
              </a:ext>
            </a:extLst>
          </p:cNvPr>
          <p:cNvSpPr txBox="1"/>
          <p:nvPr/>
        </p:nvSpPr>
        <p:spPr>
          <a:xfrm>
            <a:off x="145280" y="682731"/>
            <a:ext cx="11827378" cy="5355312"/>
          </a:xfrm>
          <a:prstGeom prst="rect">
            <a:avLst/>
          </a:prstGeom>
          <a:noFill/>
        </p:spPr>
        <p:txBody>
          <a:bodyPr wrap="square">
            <a:spAutoFit/>
          </a:bodyPr>
          <a:lstStyle/>
          <a:p>
            <a:pPr algn="just"/>
            <a:r>
              <a:rPr lang="en-GB" b="0" i="0" dirty="0">
                <a:solidFill>
                  <a:srgbClr val="000000"/>
                </a:solidFill>
                <a:effectLst/>
                <a:latin typeface="Times New Roman" panose="02020603050405020304" pitchFamily="18" charset="0"/>
                <a:cs typeface="Times New Roman" panose="02020603050405020304" pitchFamily="18" charset="0"/>
              </a:rPr>
              <a:t>• 67.0% Female customers are more than 33 %male customers</a:t>
            </a:r>
          </a:p>
          <a:p>
            <a:pPr algn="just"/>
            <a:r>
              <a:rPr lang="en-GB" b="0" i="0" dirty="0">
                <a:solidFill>
                  <a:srgbClr val="000000"/>
                </a:solidFill>
                <a:effectLst/>
                <a:latin typeface="Times New Roman" panose="02020603050405020304" pitchFamily="18" charset="0"/>
                <a:cs typeface="Times New Roman" panose="02020603050405020304" pitchFamily="18" charset="0"/>
              </a:rPr>
              <a:t>• Customers between 20 to 50 years shopped more from the online store. 75 % of customers are between 20 to 50</a:t>
            </a:r>
          </a:p>
          <a:p>
            <a:pPr algn="just"/>
            <a:r>
              <a:rPr lang="en-GB" b="0" i="0" dirty="0">
                <a:solidFill>
                  <a:srgbClr val="000000"/>
                </a:solidFill>
                <a:effectLst/>
                <a:latin typeface="Times New Roman" panose="02020603050405020304" pitchFamily="18" charset="0"/>
                <a:cs typeface="Times New Roman" panose="02020603050405020304" pitchFamily="18" charset="0"/>
              </a:rPr>
              <a:t>• Delhi, Bangalore, Noida, </a:t>
            </a:r>
            <a:r>
              <a:rPr lang="en-GB" b="0" i="0" dirty="0" err="1">
                <a:solidFill>
                  <a:srgbClr val="000000"/>
                </a:solidFill>
                <a:effectLst/>
                <a:latin typeface="Times New Roman" panose="02020603050405020304" pitchFamily="18" charset="0"/>
                <a:cs typeface="Times New Roman" panose="02020603050405020304" pitchFamily="18" charset="0"/>
              </a:rPr>
              <a:t>karnal</a:t>
            </a:r>
            <a:r>
              <a:rPr lang="en-GB" b="0" i="0" dirty="0">
                <a:solidFill>
                  <a:srgbClr val="000000"/>
                </a:solidFill>
                <a:effectLst/>
                <a:latin typeface="Times New Roman" panose="02020603050405020304" pitchFamily="18" charset="0"/>
                <a:cs typeface="Times New Roman" panose="02020603050405020304" pitchFamily="18" charset="0"/>
              </a:rPr>
              <a:t> are the cities with high number of buyers</a:t>
            </a:r>
          </a:p>
          <a:p>
            <a:pPr algn="just"/>
            <a:r>
              <a:rPr lang="en-GB" b="0" i="0" dirty="0">
                <a:solidFill>
                  <a:srgbClr val="000000"/>
                </a:solidFill>
                <a:effectLst/>
                <a:latin typeface="Times New Roman" panose="02020603050405020304" pitchFamily="18" charset="0"/>
                <a:cs typeface="Times New Roman" panose="02020603050405020304" pitchFamily="18" charset="0"/>
              </a:rPr>
              <a:t>• 36% customers were found shopping online for more than 4 years</a:t>
            </a:r>
          </a:p>
          <a:p>
            <a:pPr algn="just"/>
            <a:r>
              <a:rPr lang="en-GB" b="0" i="0" dirty="0">
                <a:solidFill>
                  <a:srgbClr val="000000"/>
                </a:solidFill>
                <a:effectLst/>
                <a:latin typeface="Times New Roman" panose="02020603050405020304" pitchFamily="18" charset="0"/>
                <a:cs typeface="Times New Roman" panose="02020603050405020304" pitchFamily="18" charset="0"/>
              </a:rPr>
              <a:t>• Mobile internet 53 % of users present, 70% customers used mobile internet and </a:t>
            </a:r>
            <a:r>
              <a:rPr lang="en-GB" b="0" i="0" dirty="0" err="1">
                <a:solidFill>
                  <a:srgbClr val="000000"/>
                </a:solidFill>
                <a:effectLst/>
                <a:latin typeface="Times New Roman" panose="02020603050405020304" pitchFamily="18" charset="0"/>
                <a:cs typeface="Times New Roman" panose="02020603050405020304" pitchFamily="18" charset="0"/>
              </a:rPr>
              <a:t>wifi</a:t>
            </a:r>
            <a:r>
              <a:rPr lang="en-GB" b="0" i="0" dirty="0">
                <a:solidFill>
                  <a:srgbClr val="000000"/>
                </a:solidFill>
                <a:effectLst/>
                <a:latin typeface="Times New Roman" panose="02020603050405020304" pitchFamily="18" charset="0"/>
                <a:cs typeface="Times New Roman" panose="02020603050405020304" pitchFamily="18" charset="0"/>
              </a:rPr>
              <a:t> for online purchase</a:t>
            </a:r>
          </a:p>
          <a:p>
            <a:pPr algn="just"/>
            <a:r>
              <a:rPr lang="en-GB" b="0" i="0" dirty="0">
                <a:solidFill>
                  <a:srgbClr val="000000"/>
                </a:solidFill>
                <a:effectLst/>
                <a:latin typeface="Times New Roman" panose="02020603050405020304" pitchFamily="18" charset="0"/>
                <a:cs typeface="Times New Roman" panose="02020603050405020304" pitchFamily="18" charset="0"/>
              </a:rPr>
              <a:t>• 52% customers used Smartphone for online purchase, 32% used laptop least 4% used tablet</a:t>
            </a:r>
          </a:p>
          <a:p>
            <a:pPr algn="just"/>
            <a:r>
              <a:rPr lang="en-GB" b="0" i="0" dirty="0">
                <a:solidFill>
                  <a:srgbClr val="000000"/>
                </a:solidFill>
                <a:effectLst/>
                <a:latin typeface="Times New Roman" panose="02020603050405020304" pitchFamily="18" charset="0"/>
                <a:cs typeface="Times New Roman" panose="02020603050405020304" pitchFamily="18" charset="0"/>
              </a:rPr>
              <a:t>• 45% customers use Windows phone ,Android 32.0% and IOS/Mac 23.0%</a:t>
            </a:r>
          </a:p>
          <a:p>
            <a:pPr algn="just"/>
            <a:r>
              <a:rPr lang="en-GB" b="0" i="0" dirty="0">
                <a:solidFill>
                  <a:srgbClr val="000000"/>
                </a:solidFill>
                <a:effectLst/>
                <a:latin typeface="Times New Roman" panose="02020603050405020304" pitchFamily="18" charset="0"/>
                <a:cs typeface="Times New Roman" panose="02020603050405020304" pitchFamily="18" charset="0"/>
              </a:rPr>
              <a:t>• 80% customers used Google chrome for online purchase which is high</a:t>
            </a:r>
          </a:p>
          <a:p>
            <a:pPr algn="just"/>
            <a:r>
              <a:rPr lang="en-GB" b="0" i="0" dirty="0">
                <a:solidFill>
                  <a:srgbClr val="000000"/>
                </a:solidFill>
                <a:effectLst/>
                <a:latin typeface="Times New Roman" panose="02020603050405020304" pitchFamily="18" charset="0"/>
                <a:cs typeface="Times New Roman" panose="02020603050405020304" pitchFamily="18" charset="0"/>
              </a:rPr>
              <a:t>• 86% customers uses Search engine to reach their </a:t>
            </a:r>
            <a:r>
              <a:rPr lang="en-GB" b="0" i="0" dirty="0" err="1">
                <a:solidFill>
                  <a:srgbClr val="000000"/>
                </a:solidFill>
                <a:effectLst/>
                <a:latin typeface="Times New Roman" panose="02020603050405020304" pitchFamily="18" charset="0"/>
                <a:cs typeface="Times New Roman" panose="02020603050405020304" pitchFamily="18" charset="0"/>
              </a:rPr>
              <a:t>favorite</a:t>
            </a:r>
            <a:r>
              <a:rPr lang="en-GB" b="0" i="0" dirty="0">
                <a:solidFill>
                  <a:srgbClr val="000000"/>
                </a:solidFill>
                <a:effectLst/>
                <a:latin typeface="Times New Roman" panose="02020603050405020304" pitchFamily="18" charset="0"/>
                <a:cs typeface="Times New Roman" panose="02020603050405020304" pitchFamily="18" charset="0"/>
              </a:rPr>
              <a:t> online store</a:t>
            </a:r>
          </a:p>
          <a:p>
            <a:pPr algn="just"/>
            <a:r>
              <a:rPr lang="en-GB" b="0" i="0" dirty="0">
                <a:solidFill>
                  <a:srgbClr val="000000"/>
                </a:solidFill>
                <a:effectLst/>
                <a:latin typeface="Times New Roman" panose="02020603050405020304" pitchFamily="18" charset="0"/>
                <a:cs typeface="Times New Roman" panose="02020603050405020304" pitchFamily="18" charset="0"/>
              </a:rPr>
              <a:t>• 46% customers take at least 15 minutes before making a purchase, 26% take 6-10 minutes only</a:t>
            </a:r>
          </a:p>
          <a:p>
            <a:pPr algn="just"/>
            <a:r>
              <a:rPr lang="en-GB" b="0" i="0" dirty="0">
                <a:solidFill>
                  <a:srgbClr val="000000"/>
                </a:solidFill>
                <a:effectLst/>
                <a:latin typeface="Times New Roman" panose="02020603050405020304" pitchFamily="18" charset="0"/>
                <a:cs typeface="Times New Roman" panose="02020603050405020304" pitchFamily="18" charset="0"/>
              </a:rPr>
              <a:t>• 55% customers prefer Credit/Debit cards to make payments ,28% preferred COD and 17 % preferred Wallets</a:t>
            </a:r>
          </a:p>
          <a:p>
            <a:pPr algn="just"/>
            <a:r>
              <a:rPr lang="en-GB" b="0" i="0" dirty="0">
                <a:solidFill>
                  <a:srgbClr val="000000"/>
                </a:solidFill>
                <a:effectLst/>
                <a:latin typeface="Times New Roman" panose="02020603050405020304" pitchFamily="18" charset="0"/>
                <a:cs typeface="Times New Roman" panose="02020603050405020304" pitchFamily="18" charset="0"/>
              </a:rPr>
              <a:t>• 64% customers abandon their shopping cart sometimes, 19% abandon their cart frequently</a:t>
            </a:r>
          </a:p>
          <a:p>
            <a:pPr algn="just"/>
            <a:r>
              <a:rPr lang="en-GB" b="0" i="0" dirty="0">
                <a:solidFill>
                  <a:srgbClr val="000000"/>
                </a:solidFill>
                <a:effectLst/>
                <a:latin typeface="Times New Roman" panose="02020603050405020304" pitchFamily="18" charset="0"/>
                <a:cs typeface="Times New Roman" panose="02020603050405020304" pitchFamily="18" charset="0"/>
              </a:rPr>
              <a:t>• 49% customers abandon their bag due to better alternative offer, 20% abandon due to promo code not applicable</a:t>
            </a:r>
          </a:p>
          <a:p>
            <a:pPr algn="just"/>
            <a:r>
              <a:rPr lang="en-GB" b="0" i="0" dirty="0">
                <a:solidFill>
                  <a:srgbClr val="000000"/>
                </a:solidFill>
                <a:effectLst/>
                <a:latin typeface="Times New Roman" panose="02020603050405020304" pitchFamily="18" charset="0"/>
                <a:cs typeface="Times New Roman" panose="02020603050405020304" pitchFamily="18" charset="0"/>
              </a:rPr>
              <a:t>• 61% customers have strongly agreed to have easy website content which is easy to understand</a:t>
            </a:r>
          </a:p>
          <a:p>
            <a:pPr algn="just"/>
            <a:r>
              <a:rPr lang="en-GB" b="0" i="0" dirty="0">
                <a:solidFill>
                  <a:srgbClr val="000000"/>
                </a:solidFill>
                <a:effectLst/>
                <a:latin typeface="Times New Roman" panose="02020603050405020304" pitchFamily="18" charset="0"/>
                <a:cs typeface="Times New Roman" panose="02020603050405020304" pitchFamily="18" charset="0"/>
              </a:rPr>
              <a:t>• 43% customers agree that Information on similar product to the one highlighted is important for product comparison.</a:t>
            </a:r>
          </a:p>
          <a:p>
            <a:pPr algn="just"/>
            <a:r>
              <a:rPr lang="en-GB" b="0" i="0" dirty="0">
                <a:solidFill>
                  <a:srgbClr val="000000"/>
                </a:solidFill>
                <a:effectLst/>
                <a:latin typeface="Times New Roman" panose="02020603050405020304" pitchFamily="18" charset="0"/>
                <a:cs typeface="Times New Roman" panose="02020603050405020304" pitchFamily="18" charset="0"/>
              </a:rPr>
              <a:t>• 70% customers agree that Complete information on listed seller and product being offered is important for purchase decision</a:t>
            </a:r>
          </a:p>
          <a:p>
            <a:pPr algn="just"/>
            <a:r>
              <a:rPr lang="en-GB" b="0" i="0" dirty="0">
                <a:solidFill>
                  <a:srgbClr val="000000"/>
                </a:solidFill>
                <a:effectLst/>
                <a:latin typeface="Times New Roman" panose="02020603050405020304" pitchFamily="18" charset="0"/>
                <a:cs typeface="Times New Roman" panose="02020603050405020304" pitchFamily="18" charset="0"/>
              </a:rPr>
              <a:t>• 90% customers agree all relevant information on listed products must be stated clearly.</a:t>
            </a:r>
          </a:p>
          <a:p>
            <a:pPr algn="just"/>
            <a:r>
              <a:rPr lang="en-GB" b="0" i="0" dirty="0">
                <a:solidFill>
                  <a:srgbClr val="000000"/>
                </a:solidFill>
                <a:effectLst/>
                <a:latin typeface="Times New Roman" panose="02020603050405020304" pitchFamily="18" charset="0"/>
                <a:cs typeface="Times New Roman" panose="02020603050405020304" pitchFamily="18" charset="0"/>
              </a:rPr>
              <a:t>• 90% customers agreed that the website should be easily navigable</a:t>
            </a:r>
          </a:p>
          <a:p>
            <a:pPr algn="just"/>
            <a:r>
              <a:rPr lang="en-GB" b="0" i="0" dirty="0">
                <a:solidFill>
                  <a:srgbClr val="000000"/>
                </a:solidFill>
                <a:effectLst/>
                <a:latin typeface="Times New Roman" panose="02020603050405020304" pitchFamily="18" charset="0"/>
                <a:cs typeface="Times New Roman" panose="02020603050405020304" pitchFamily="18" charset="0"/>
              </a:rPr>
              <a:t>• 85% customers had no issues with the loading and processing speed</a:t>
            </a:r>
          </a:p>
        </p:txBody>
      </p:sp>
      <p:sp>
        <p:nvSpPr>
          <p:cNvPr id="5" name="TextBox 4">
            <a:extLst>
              <a:ext uri="{FF2B5EF4-FFF2-40B4-BE49-F238E27FC236}">
                <a16:creationId xmlns:a16="http://schemas.microsoft.com/office/drawing/2014/main" id="{A8C536AD-1EB4-4094-BD05-B6EA11CE492D}"/>
              </a:ext>
            </a:extLst>
          </p:cNvPr>
          <p:cNvSpPr txBox="1"/>
          <p:nvPr/>
        </p:nvSpPr>
        <p:spPr>
          <a:xfrm>
            <a:off x="3886200" y="110164"/>
            <a:ext cx="6097424" cy="615553"/>
          </a:xfrm>
          <a:prstGeom prst="rect">
            <a:avLst/>
          </a:prstGeom>
          <a:noFill/>
        </p:spPr>
        <p:txBody>
          <a:bodyPr wrap="square">
            <a:spAutoFit/>
          </a:bodyPr>
          <a:lstStyle/>
          <a:p>
            <a:pPr algn="just"/>
            <a:r>
              <a:rPr lang="en-US"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r>
              <a:rPr lang="en-US" sz="11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1826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2FC574-89E1-4671-850F-ECC2A1BA761C}"/>
              </a:ext>
            </a:extLst>
          </p:cNvPr>
          <p:cNvSpPr txBox="1"/>
          <p:nvPr/>
        </p:nvSpPr>
        <p:spPr>
          <a:xfrm>
            <a:off x="179463" y="490078"/>
            <a:ext cx="11553913" cy="5859553"/>
          </a:xfrm>
          <a:prstGeom prst="rect">
            <a:avLst/>
          </a:prstGeom>
          <a:noFill/>
        </p:spPr>
        <p:txBody>
          <a:bodyPr wrap="square">
            <a:spAutoFit/>
          </a:bodyPr>
          <a:lstStyle/>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87% customers agree with user friendly website interface. The online stores should invest heavily in creating user friendly apps and websites, so that the customers do not have to work around much and the overall shopping experience is smooth.</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59% customers strongly agree with the convenient paying methods. The reluctance to make online payments is gradually reducing. The acceptance has been built by addressing the trust issue over time by giving customers an option to pay online or to pay Cash On Delivery (COD)</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52% customers trust that online store will </a:t>
            </a:r>
            <a:r>
              <a:rPr lang="en-GB" b="0" i="0" dirty="0" err="1">
                <a:solidFill>
                  <a:srgbClr val="000000"/>
                </a:solidFill>
                <a:effectLst/>
                <a:latin typeface="Times New Roman" panose="02020603050405020304" pitchFamily="18" charset="0"/>
                <a:cs typeface="Times New Roman" panose="02020603050405020304" pitchFamily="18" charset="0"/>
              </a:rPr>
              <a:t>fulfill</a:t>
            </a:r>
            <a:r>
              <a:rPr lang="en-GB" b="0" i="0" dirty="0">
                <a:solidFill>
                  <a:srgbClr val="000000"/>
                </a:solidFill>
                <a:effectLst/>
                <a:latin typeface="Times New Roman" panose="02020603050405020304" pitchFamily="18" charset="0"/>
                <a:cs typeface="Times New Roman" panose="02020603050405020304" pitchFamily="18" charset="0"/>
              </a:rPr>
              <a:t> its part of transaction at stipulated time</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85% customers like the organization's readiness to assist with queries</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Being able to guarantee the privacy of the customer: This also got 69% strongly agree. Costumers are concerned about the unauthorized access to their data. Protecting user privacy will enable stores to drive more revenue and gain more customers</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Responsiveness, availability of several communication channels (email, online rep, twitter, phone etc.): 90% customers agreed to it. In case one channel is not available, customers can reach out to multiple channels which again is an important factor. Being able to communicate easily can make the difference in both their shopping experience as well as </a:t>
            </a:r>
            <a:r>
              <a:rPr lang="en-GB" b="0" i="0" dirty="0" err="1">
                <a:solidFill>
                  <a:srgbClr val="000000"/>
                </a:solidFill>
                <a:effectLst/>
                <a:latin typeface="Times New Roman" panose="02020603050405020304" pitchFamily="18" charset="0"/>
                <a:cs typeface="Times New Roman" panose="02020603050405020304" pitchFamily="18" charset="0"/>
              </a:rPr>
              <a:t>fulfill</a:t>
            </a:r>
            <a:r>
              <a:rPr lang="en-GB" b="0" i="0" dirty="0">
                <a:solidFill>
                  <a:srgbClr val="000000"/>
                </a:solidFill>
                <a:effectLst/>
                <a:latin typeface="Times New Roman" panose="02020603050405020304" pitchFamily="18" charset="0"/>
                <a:cs typeface="Times New Roman" panose="02020603050405020304" pitchFamily="18" charset="0"/>
              </a:rPr>
              <a:t> business goals of online store.</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3072608A-0956-47B7-886D-2DD3C7AE8C54}"/>
              </a:ext>
            </a:extLst>
          </p:cNvPr>
          <p:cNvSpPr txBox="1"/>
          <p:nvPr/>
        </p:nvSpPr>
        <p:spPr>
          <a:xfrm>
            <a:off x="3886200" y="110164"/>
            <a:ext cx="6097424" cy="615553"/>
          </a:xfrm>
          <a:prstGeom prst="rect">
            <a:avLst/>
          </a:prstGeom>
          <a:noFill/>
        </p:spPr>
        <p:txBody>
          <a:bodyPr wrap="square">
            <a:spAutoFit/>
          </a:bodyPr>
          <a:lstStyle/>
          <a:p>
            <a:pPr algn="just"/>
            <a:r>
              <a:rPr lang="en-US"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r>
              <a:rPr lang="en-US" sz="11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00839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EB534-351A-45CF-B3CC-D49B47D209D7}"/>
              </a:ext>
            </a:extLst>
          </p:cNvPr>
          <p:cNvSpPr txBox="1"/>
          <p:nvPr/>
        </p:nvSpPr>
        <p:spPr>
          <a:xfrm>
            <a:off x="502778" y="582949"/>
            <a:ext cx="11049711" cy="6275051"/>
          </a:xfrm>
          <a:prstGeom prst="rect">
            <a:avLst/>
          </a:prstGeom>
          <a:noFill/>
        </p:spPr>
        <p:txBody>
          <a:bodyPr wrap="square">
            <a:spAutoFit/>
          </a:bodyPr>
          <a:lstStyle/>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50% agree that online shopping gives monetary benefit and discounts to the customer: Most online shopping sites offer amazing round-the-year discounts. Banks and Digital Wallets have happily jumped on the online shopping bandwagon by providing Reward Points, and instant Cashback offers in addition to brand discounts, which will help to gain new customers</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60% customers enjoys online shopping</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84% customers agree that online shopping is convenient and flexible:</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90% customers agree that return and replacement policy helps them making purchase decision. It is evident from the fact that people cannot actually try &amp; touch the products, they are purchasing before it reaches home and they would want to return or replace in case of dissatisfaction. Online shopping websites should make strategies around easy return and replacement policy if they want to retain their customers.</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Around 50% customers agree that gaining access to loyalty program is a benefit of shopping online</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Displaying quality Information on the website improves satisfaction of customers: 80% customer agreed to it. It means displaying quality information have a significant association with customer satisfaction, and repurchase intentions</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95% customers are satisfied while shopping on a good quality website</a:t>
            </a:r>
          </a:p>
        </p:txBody>
      </p:sp>
      <p:sp>
        <p:nvSpPr>
          <p:cNvPr id="4" name="TextBox 3">
            <a:extLst>
              <a:ext uri="{FF2B5EF4-FFF2-40B4-BE49-F238E27FC236}">
                <a16:creationId xmlns:a16="http://schemas.microsoft.com/office/drawing/2014/main" id="{65F3BA0C-6EC7-40B8-9466-C2AB388FEB99}"/>
              </a:ext>
            </a:extLst>
          </p:cNvPr>
          <p:cNvSpPr txBox="1"/>
          <p:nvPr/>
        </p:nvSpPr>
        <p:spPr>
          <a:xfrm>
            <a:off x="3886200" y="110164"/>
            <a:ext cx="6097424" cy="615553"/>
          </a:xfrm>
          <a:prstGeom prst="rect">
            <a:avLst/>
          </a:prstGeom>
          <a:noFill/>
        </p:spPr>
        <p:txBody>
          <a:bodyPr wrap="square">
            <a:spAutoFit/>
          </a:bodyPr>
          <a:lstStyle/>
          <a:p>
            <a:pPr algn="just"/>
            <a:r>
              <a:rPr lang="en-US"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r>
              <a:rPr lang="en-US" sz="11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9000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937905" cy="4351338"/>
          </a:xfrm>
        </p:spPr>
        <p:txBody>
          <a:bodyPr>
            <a:normAutofit/>
          </a:bodyPr>
          <a:lstStyle/>
          <a:p>
            <a:pPr algn="just"/>
            <a:r>
              <a:rPr lang="en-IN" sz="2400" dirty="0">
                <a:latin typeface="Times New Roman" panose="02020603050405020304" pitchFamily="18" charset="0"/>
                <a:cs typeface="Times New Roman" panose="02020603050405020304" pitchFamily="18" charset="0"/>
              </a:rPr>
              <a:t>The combination of both utilitarian value and hedonistic values are needed to affect the repeat purchase intention (loyalty) positively .</a:t>
            </a:r>
          </a:p>
          <a:p>
            <a:pPr algn="just"/>
            <a:r>
              <a:rPr lang="en-IN" sz="2400" dirty="0">
                <a:latin typeface="Times New Roman" panose="02020603050405020304" pitchFamily="18" charset="0"/>
                <a:cs typeface="Times New Roman" panose="02020603050405020304" pitchFamily="18" charset="0"/>
              </a:rPr>
              <a:t>The objective was to perform extensive data analysis on a given dataset and produce valuable insights that will help in customer retention.</a:t>
            </a:r>
          </a:p>
          <a:p>
            <a:pPr algn="just"/>
            <a:r>
              <a:rPr lang="en-IN" sz="2400" dirty="0">
                <a:latin typeface="Times New Roman" panose="02020603050405020304" pitchFamily="18" charset="0"/>
                <a:cs typeface="Times New Roman" panose="02020603050405020304" pitchFamily="18" charset="0"/>
              </a:rPr>
              <a:t>The dataset consist of 71 features and 269 rows</a:t>
            </a:r>
          </a:p>
        </p:txBody>
      </p:sp>
      <p:sp>
        <p:nvSpPr>
          <p:cNvPr id="2" name="Title 1"/>
          <p:cNvSpPr>
            <a:spLocks noGrp="1"/>
          </p:cNvSpPr>
          <p:nvPr>
            <p:ph type="title"/>
          </p:nvPr>
        </p:nvSpPr>
        <p:spPr/>
        <p:txBody>
          <a:bodyPr>
            <a:normAutofit/>
          </a:bodyPr>
          <a:lstStyle/>
          <a:p>
            <a:r>
              <a:rPr lang="en-US" altLang="en-US"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US" altLang="en-US" dirty="0">
                <a:latin typeface="Arial" panose="020B0604020202020204" pitchFamily="34" charset="0"/>
                <a:cs typeface="Arial" panose="020B0604020202020204" pitchFamily="34" charset="0"/>
              </a:rPr>
              <a:t> </a:t>
            </a:r>
            <a:r>
              <a:rPr lang="en-US" altLang="en-US"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statement</a:t>
            </a:r>
            <a:endParaRPr lang="en-IN"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714A1E7-41FE-4DE0-A0BB-56E3AA803BAD}" type="slidenum">
              <a:rPr lang="en-IN" smtClean="0"/>
              <a:t>3</a:t>
            </a:fld>
            <a:endParaRPr lang="en-IN"/>
          </a:p>
        </p:txBody>
      </p:sp>
    </p:spTree>
    <p:extLst>
      <p:ext uri="{BB962C8B-B14F-4D97-AF65-F5344CB8AC3E}">
        <p14:creationId xmlns:p14="http://schemas.microsoft.com/office/powerpoint/2010/main" val="3206243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71403-B47A-41D1-A775-F7E479F27F6A}"/>
              </a:ext>
            </a:extLst>
          </p:cNvPr>
          <p:cNvSpPr txBox="1"/>
          <p:nvPr/>
        </p:nvSpPr>
        <p:spPr>
          <a:xfrm>
            <a:off x="294830" y="1201491"/>
            <a:ext cx="12059540" cy="5444054"/>
          </a:xfrm>
          <a:prstGeom prst="rect">
            <a:avLst/>
          </a:prstGeom>
          <a:noFill/>
        </p:spPr>
        <p:txBody>
          <a:bodyPr wrap="square">
            <a:spAutoFit/>
          </a:bodyPr>
          <a:lstStyle/>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Net Benefit derived from shopping online can lead to users satisfaction:90% customers agreed</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User satisfaction cannot exist without trust: 85% customers agree that customer satisfaction cannot be built without trust. Trust is important factor to attract e-commerce buyers. So, it is important for companies to learn how to manage consumers' trust</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Offering a wide variety of listed product in several categories: 75% use agreed.</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86% customers like to have complete and relevant information</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80% customers agree to receive monetary savings while shopping online</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50% agree with the convenience of patronizing the online retailer</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50% customers agree that online shopping give the sense of adventure</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only 30% customers agree that online shopping enhances their social status</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45% customers feel gratified while shopping with their </a:t>
            </a:r>
            <a:r>
              <a:rPr lang="en-GB" b="0" i="0" dirty="0" err="1">
                <a:solidFill>
                  <a:srgbClr val="000000"/>
                </a:solidFill>
                <a:effectLst/>
                <a:latin typeface="Times New Roman" panose="02020603050405020304" pitchFamily="18" charset="0"/>
                <a:cs typeface="Times New Roman" panose="02020603050405020304" pitchFamily="18" charset="0"/>
              </a:rPr>
              <a:t>favorite</a:t>
            </a:r>
            <a:r>
              <a:rPr lang="en-GB" b="0" i="0" dirty="0">
                <a:solidFill>
                  <a:srgbClr val="000000"/>
                </a:solidFill>
                <a:effectLst/>
                <a:latin typeface="Times New Roman" panose="02020603050405020304" pitchFamily="18" charset="0"/>
                <a:cs typeface="Times New Roman" panose="02020603050405020304" pitchFamily="18" charset="0"/>
              </a:rPr>
              <a:t> retailer</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45% customers feel that shopping online helps them </a:t>
            </a:r>
            <a:r>
              <a:rPr lang="en-GB" b="0" i="0" dirty="0" err="1">
                <a:solidFill>
                  <a:srgbClr val="000000"/>
                </a:solidFill>
                <a:effectLst/>
                <a:latin typeface="Times New Roman" panose="02020603050405020304" pitchFamily="18" charset="0"/>
                <a:cs typeface="Times New Roman" panose="02020603050405020304" pitchFamily="18" charset="0"/>
              </a:rPr>
              <a:t>fulfill</a:t>
            </a:r>
            <a:r>
              <a:rPr lang="en-GB" b="0" i="0" dirty="0">
                <a:solidFill>
                  <a:srgbClr val="000000"/>
                </a:solidFill>
                <a:effectLst/>
                <a:latin typeface="Times New Roman" panose="02020603050405020304" pitchFamily="18" charset="0"/>
                <a:cs typeface="Times New Roman" panose="02020603050405020304" pitchFamily="18" charset="0"/>
              </a:rPr>
              <a:t> certain roles</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85% customers agree they get value for their money while shopping online</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Observations from Multiple Options based Questions i.e. related to company name specific parameters, after 47th rows</a:t>
            </a:r>
          </a:p>
        </p:txBody>
      </p:sp>
      <p:sp>
        <p:nvSpPr>
          <p:cNvPr id="4" name="TextBox 3">
            <a:extLst>
              <a:ext uri="{FF2B5EF4-FFF2-40B4-BE49-F238E27FC236}">
                <a16:creationId xmlns:a16="http://schemas.microsoft.com/office/drawing/2014/main" id="{80B00507-C36A-4936-8BFF-831D5A90D18B}"/>
              </a:ext>
            </a:extLst>
          </p:cNvPr>
          <p:cNvSpPr txBox="1"/>
          <p:nvPr/>
        </p:nvSpPr>
        <p:spPr>
          <a:xfrm>
            <a:off x="3886200" y="110164"/>
            <a:ext cx="6097424" cy="615553"/>
          </a:xfrm>
          <a:prstGeom prst="rect">
            <a:avLst/>
          </a:prstGeom>
          <a:noFill/>
        </p:spPr>
        <p:txBody>
          <a:bodyPr wrap="square">
            <a:spAutoFit/>
          </a:bodyPr>
          <a:lstStyle/>
          <a:p>
            <a:pPr algn="just"/>
            <a:r>
              <a:rPr lang="en-US"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r>
              <a:rPr lang="en-US" sz="11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85536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1598B2-3E48-476B-ABDE-2C9D4AE2DC1B}"/>
              </a:ext>
            </a:extLst>
          </p:cNvPr>
          <p:cNvSpPr txBox="1"/>
          <p:nvPr/>
        </p:nvSpPr>
        <p:spPr>
          <a:xfrm>
            <a:off x="162370" y="1296590"/>
            <a:ext cx="11357361" cy="4939814"/>
          </a:xfrm>
          <a:prstGeom prst="rect">
            <a:avLst/>
          </a:prstGeom>
          <a:noFill/>
        </p:spPr>
        <p:txBody>
          <a:bodyPr wrap="square">
            <a:spAutoFit/>
          </a:bodyPr>
          <a:lstStyle/>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Maximum people have shopped from these 5 companies - Amazon.in, Flipkart.com, Paytm.com, Myntra.com, and Snapdeal.com.</a:t>
            </a:r>
          </a:p>
          <a:p>
            <a:pPr algn="just">
              <a:lnSpc>
                <a:spcPct val="150000"/>
              </a:lnSpc>
            </a:pPr>
            <a:r>
              <a:rPr lang="en-GB" b="0" i="0" dirty="0">
                <a:solidFill>
                  <a:srgbClr val="000000"/>
                </a:solidFill>
                <a:effectLst/>
                <a:latin typeface="Times New Roman" panose="02020603050405020304" pitchFamily="18" charset="0"/>
                <a:cs typeface="Times New Roman" panose="02020603050405020304" pitchFamily="18" charset="0"/>
              </a:rPr>
              <a:t>• 48% customers says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amazon shows wide variety of products</a:t>
            </a:r>
          </a:p>
          <a:p>
            <a:pPr algn="just"/>
            <a:r>
              <a:rPr lang="en-GB" b="0" i="0" dirty="0">
                <a:solidFill>
                  <a:srgbClr val="000000"/>
                </a:solidFill>
                <a:effectLst/>
                <a:latin typeface="Times New Roman" panose="02020603050405020304" pitchFamily="18" charset="0"/>
                <a:cs typeface="Times New Roman" panose="02020603050405020304" pitchFamily="18" charset="0"/>
              </a:rPr>
              <a:t>• 37% customers like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and amazon in terms of displaying complete and relevant information of the products</a:t>
            </a:r>
          </a:p>
          <a:p>
            <a:pPr algn="just"/>
            <a:r>
              <a:rPr lang="en-GB" b="0" i="0" dirty="0">
                <a:solidFill>
                  <a:srgbClr val="000000"/>
                </a:solidFill>
                <a:effectLst/>
                <a:latin typeface="Times New Roman" panose="02020603050405020304" pitchFamily="18" charset="0"/>
                <a:cs typeface="Times New Roman" panose="02020603050405020304" pitchFamily="18" charset="0"/>
              </a:rPr>
              <a:t>• In terms of speed Amazon.in is liked by 90% customers , 60 % like Flipkart , 27% Myntra</a:t>
            </a:r>
          </a:p>
          <a:p>
            <a:pPr algn="just"/>
            <a:r>
              <a:rPr lang="en-GB" b="0" i="0" dirty="0">
                <a:solidFill>
                  <a:srgbClr val="000000"/>
                </a:solidFill>
                <a:effectLst/>
                <a:latin typeface="Times New Roman" panose="02020603050405020304" pitchFamily="18" charset="0"/>
                <a:cs typeface="Times New Roman" panose="02020603050405020304" pitchFamily="18" charset="0"/>
              </a:rPr>
              <a:t>• 78% customers trust Amazon to be reliable , 55% likes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 25% Myntra</a:t>
            </a:r>
          </a:p>
          <a:p>
            <a:pPr algn="just"/>
            <a:r>
              <a:rPr lang="en-GB" b="0" i="0" dirty="0">
                <a:solidFill>
                  <a:srgbClr val="000000"/>
                </a:solidFill>
                <a:effectLst/>
                <a:latin typeface="Times New Roman" panose="02020603050405020304" pitchFamily="18" charset="0"/>
                <a:cs typeface="Times New Roman" panose="02020603050405020304" pitchFamily="18" charset="0"/>
              </a:rPr>
              <a:t>• 80% customers likes Amazon's quickness to complete the purchase , 60% likes </a:t>
            </a:r>
            <a:r>
              <a:rPr lang="en-GB" b="0" i="0" dirty="0" err="1">
                <a:solidFill>
                  <a:srgbClr val="000000"/>
                </a:solidFill>
                <a:effectLst/>
                <a:latin typeface="Times New Roman" panose="02020603050405020304" pitchFamily="18" charset="0"/>
                <a:cs typeface="Times New Roman" panose="02020603050405020304" pitchFamily="18" charset="0"/>
              </a:rPr>
              <a:t>Flipart's</a:t>
            </a:r>
            <a:r>
              <a:rPr lang="en-GB" b="0" i="0" dirty="0">
                <a:solidFill>
                  <a:srgbClr val="000000"/>
                </a:solidFill>
                <a:effectLst/>
                <a:latin typeface="Times New Roman" panose="02020603050405020304" pitchFamily="18" charset="0"/>
                <a:cs typeface="Times New Roman" panose="02020603050405020304" pitchFamily="18" charset="0"/>
              </a:rPr>
              <a:t>, 30% likes Myntra's</a:t>
            </a:r>
          </a:p>
          <a:p>
            <a:pPr algn="just"/>
            <a:r>
              <a:rPr lang="en-GB" b="0" i="0" dirty="0">
                <a:solidFill>
                  <a:srgbClr val="000000"/>
                </a:solidFill>
                <a:effectLst/>
                <a:latin typeface="Times New Roman" panose="02020603050405020304" pitchFamily="18" charset="0"/>
                <a:cs typeface="Times New Roman" panose="02020603050405020304" pitchFamily="18" charset="0"/>
              </a:rPr>
              <a:t>• 86% likes Amazon's delivery speed , 56% likes Flipkart's , 5% likes Myntra's</a:t>
            </a:r>
          </a:p>
          <a:p>
            <a:pPr algn="just"/>
            <a:r>
              <a:rPr lang="en-GB" b="0" i="0" dirty="0">
                <a:solidFill>
                  <a:srgbClr val="000000"/>
                </a:solidFill>
                <a:effectLst/>
                <a:latin typeface="Times New Roman" panose="02020603050405020304" pitchFamily="18" charset="0"/>
                <a:cs typeface="Times New Roman" panose="02020603050405020304" pitchFamily="18" charset="0"/>
              </a:rPr>
              <a:t>• 82% customers trust amazon in terms of keeping the privacy of their data, 56% trust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20% trust Myntra , 12 % trust Snapdeal</a:t>
            </a:r>
          </a:p>
          <a:p>
            <a:pPr algn="just"/>
            <a:r>
              <a:rPr lang="en-GB" b="0" i="0" dirty="0">
                <a:solidFill>
                  <a:srgbClr val="000000"/>
                </a:solidFill>
                <a:effectLst/>
                <a:latin typeface="Times New Roman" panose="02020603050405020304" pitchFamily="18" charset="0"/>
                <a:cs typeface="Times New Roman" panose="02020603050405020304" pitchFamily="18" charset="0"/>
              </a:rPr>
              <a:t>• 70% trust amazon in terms of keeping their financial information secured, 56% </a:t>
            </a:r>
            <a:r>
              <a:rPr lang="en-GB" b="0" i="0" dirty="0" err="1">
                <a:solidFill>
                  <a:srgbClr val="000000"/>
                </a:solidFill>
                <a:effectLst/>
                <a:latin typeface="Times New Roman" panose="02020603050405020304" pitchFamily="18" charset="0"/>
                <a:cs typeface="Times New Roman" panose="02020603050405020304" pitchFamily="18" charset="0"/>
              </a:rPr>
              <a:t>Flipakrt</a:t>
            </a:r>
            <a:r>
              <a:rPr lang="en-GB" b="0" i="0" dirty="0">
                <a:solidFill>
                  <a:srgbClr val="000000"/>
                </a:solidFill>
                <a:effectLst/>
                <a:latin typeface="Times New Roman" panose="02020603050405020304" pitchFamily="18" charset="0"/>
                <a:cs typeface="Times New Roman" panose="02020603050405020304" pitchFamily="18" charset="0"/>
              </a:rPr>
              <a:t>, 34% Myntra , 21% Snapdeal , 22@ Paytm</a:t>
            </a:r>
          </a:p>
          <a:p>
            <a:pPr algn="just"/>
            <a:r>
              <a:rPr lang="en-GB" b="0" i="0" dirty="0">
                <a:solidFill>
                  <a:srgbClr val="000000"/>
                </a:solidFill>
                <a:effectLst/>
                <a:latin typeface="Times New Roman" panose="02020603050405020304" pitchFamily="18" charset="0"/>
                <a:cs typeface="Times New Roman" panose="02020603050405020304" pitchFamily="18" charset="0"/>
              </a:rPr>
              <a:t>• 84% customers believe Amazon perceived trustworthiness, 43% - Flipkart , 33% - Myntra ,Snapdeal 27% Snapdeal</a:t>
            </a:r>
          </a:p>
          <a:p>
            <a:pPr algn="just"/>
            <a:r>
              <a:rPr lang="en-GB" b="0" i="0" dirty="0">
                <a:solidFill>
                  <a:srgbClr val="000000"/>
                </a:solidFill>
                <a:effectLst/>
                <a:latin typeface="Times New Roman" panose="02020603050405020304" pitchFamily="18" charset="0"/>
                <a:cs typeface="Times New Roman" panose="02020603050405020304" pitchFamily="18" charset="0"/>
              </a:rPr>
              <a:t>• 86% customers like Amazon in terms of online assistance through multi-channel , 51% -Flipkart ,42% Myntra</a:t>
            </a:r>
          </a:p>
          <a:p>
            <a:pPr algn="just"/>
            <a:r>
              <a:rPr lang="en-GB" b="0" i="0" dirty="0">
                <a:solidFill>
                  <a:srgbClr val="000000"/>
                </a:solidFill>
                <a:effectLst/>
                <a:latin typeface="Times New Roman" panose="02020603050405020304" pitchFamily="18" charset="0"/>
                <a:cs typeface="Times New Roman" panose="02020603050405020304" pitchFamily="18" charset="0"/>
              </a:rPr>
              <a:t>• 50% customers agree that Amazon takes longer time to log them in while in sales period/promotions , 39% goes with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13% goes with Myntra , 16% Snapdeal</a:t>
            </a:r>
          </a:p>
        </p:txBody>
      </p:sp>
      <p:sp>
        <p:nvSpPr>
          <p:cNvPr id="4" name="TextBox 3">
            <a:extLst>
              <a:ext uri="{FF2B5EF4-FFF2-40B4-BE49-F238E27FC236}">
                <a16:creationId xmlns:a16="http://schemas.microsoft.com/office/drawing/2014/main" id="{0A422934-1A96-4EA4-B92D-B2766E92E48C}"/>
              </a:ext>
            </a:extLst>
          </p:cNvPr>
          <p:cNvSpPr txBox="1"/>
          <p:nvPr/>
        </p:nvSpPr>
        <p:spPr>
          <a:xfrm>
            <a:off x="3749468" y="511816"/>
            <a:ext cx="6097424" cy="615553"/>
          </a:xfrm>
          <a:prstGeom prst="rect">
            <a:avLst/>
          </a:prstGeom>
          <a:noFill/>
        </p:spPr>
        <p:txBody>
          <a:bodyPr wrap="square">
            <a:spAutoFit/>
          </a:bodyPr>
          <a:lstStyle/>
          <a:p>
            <a:pPr algn="just"/>
            <a:r>
              <a:rPr lang="en-US"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r>
              <a:rPr lang="en-US" sz="11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45474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AD79C5-220E-4779-8370-BC8BBEED6F3F}"/>
              </a:ext>
            </a:extLst>
          </p:cNvPr>
          <p:cNvSpPr txBox="1"/>
          <p:nvPr/>
        </p:nvSpPr>
        <p:spPr>
          <a:xfrm>
            <a:off x="76911" y="1034916"/>
            <a:ext cx="11870109" cy="4247317"/>
          </a:xfrm>
          <a:prstGeom prst="rect">
            <a:avLst/>
          </a:prstGeom>
          <a:noFill/>
        </p:spPr>
        <p:txBody>
          <a:bodyPr wrap="square">
            <a:spAutoFit/>
          </a:bodyPr>
          <a:lstStyle/>
          <a:p>
            <a:pPr algn="just"/>
            <a:r>
              <a:rPr lang="en-GB" b="0" i="0" dirty="0">
                <a:solidFill>
                  <a:srgbClr val="000000"/>
                </a:solidFill>
                <a:effectLst/>
                <a:latin typeface="Times New Roman" panose="02020603050405020304" pitchFamily="18" charset="0"/>
                <a:cs typeface="Times New Roman" panose="02020603050405020304" pitchFamily="18" charset="0"/>
              </a:rPr>
              <a:t>• 46% customers says that amazon takes longer time in displaying photos in sales/promotion , 35%-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21% Snapdeal, 14% Myntra, 11% Paytm</a:t>
            </a:r>
          </a:p>
          <a:p>
            <a:pPr algn="just"/>
            <a:r>
              <a:rPr lang="en-GB" b="0" i="0" dirty="0">
                <a:solidFill>
                  <a:srgbClr val="000000"/>
                </a:solidFill>
                <a:effectLst/>
                <a:latin typeface="Times New Roman" panose="02020603050405020304" pitchFamily="18" charset="0"/>
                <a:cs typeface="Times New Roman" panose="02020603050405020304" pitchFamily="18" charset="0"/>
              </a:rPr>
              <a:t>• In terms of late declaration of price in promotion/sales 28% goes with Myntra, 21% amazon , 16%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 18% Snapdeal, 23% Paytm</a:t>
            </a:r>
          </a:p>
          <a:p>
            <a:pPr algn="just"/>
            <a:r>
              <a:rPr lang="en-GB" b="0" i="0" dirty="0">
                <a:solidFill>
                  <a:srgbClr val="000000"/>
                </a:solidFill>
                <a:effectLst/>
                <a:latin typeface="Times New Roman" panose="02020603050405020304" pitchFamily="18" charset="0"/>
                <a:cs typeface="Times New Roman" panose="02020603050405020304" pitchFamily="18" charset="0"/>
              </a:rPr>
              <a:t>• In terms of longer page loading in promotion/sales 26% customer goes with Myntra, 23%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23% amazon, 24% Snapdeal</a:t>
            </a:r>
          </a:p>
          <a:p>
            <a:pPr algn="just"/>
            <a:r>
              <a:rPr lang="en-GB" b="0" i="0" dirty="0">
                <a:solidFill>
                  <a:srgbClr val="000000"/>
                </a:solidFill>
                <a:effectLst/>
                <a:latin typeface="Times New Roman" panose="02020603050405020304" pitchFamily="18" charset="0"/>
                <a:cs typeface="Times New Roman" panose="02020603050405020304" pitchFamily="18" charset="0"/>
              </a:rPr>
              <a:t>• In terms of limited mode of payment on most products during sales period/promotions 41% goes with Snapdeal, 40% -amazon, 23%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20% Paytm and only 3% Myntra. Hence Myntra gives most payment options during sales/promotion.</a:t>
            </a:r>
          </a:p>
          <a:p>
            <a:pPr algn="just"/>
            <a:r>
              <a:rPr lang="en-GB" b="0" i="0" dirty="0">
                <a:solidFill>
                  <a:srgbClr val="000000"/>
                </a:solidFill>
                <a:effectLst/>
                <a:latin typeface="Times New Roman" panose="02020603050405020304" pitchFamily="18" charset="0"/>
                <a:cs typeface="Times New Roman" panose="02020603050405020304" pitchFamily="18" charset="0"/>
              </a:rPr>
              <a:t>• In terms of time taken in product delivery Paytm has highest votes of 37%, Snapdeal 24%,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16%, amazon 14% and Snapdeal and Myntra 10%. Hence Snapdeal and Myntra take minimum time for delivery among all.</a:t>
            </a:r>
          </a:p>
          <a:p>
            <a:pPr algn="just"/>
            <a:r>
              <a:rPr lang="en-GB" b="0" i="0" dirty="0">
                <a:solidFill>
                  <a:srgbClr val="000000"/>
                </a:solidFill>
                <a:effectLst/>
                <a:latin typeface="Times New Roman" panose="02020603050405020304" pitchFamily="18" charset="0"/>
                <a:cs typeface="Times New Roman" panose="02020603050405020304" pitchFamily="18" charset="0"/>
              </a:rPr>
              <a:t>• 20% customers dislikes disruptions while moving to another page on amazon, 24% on Myntra, 27% Snapdeal, 14% Paytm, 23% Snapdeal</a:t>
            </a:r>
          </a:p>
          <a:p>
            <a:pPr algn="just"/>
            <a:r>
              <a:rPr lang="en-GB" b="0" i="0" dirty="0">
                <a:solidFill>
                  <a:srgbClr val="000000"/>
                </a:solidFill>
                <a:effectLst/>
                <a:latin typeface="Times New Roman" panose="02020603050405020304" pitchFamily="18" charset="0"/>
                <a:cs typeface="Times New Roman" panose="02020603050405020304" pitchFamily="18" charset="0"/>
              </a:rPr>
              <a:t>• 61% customers says that amazon website is as efficient as before, 43% for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22% for Paytm, 9% for Snapdeal</a:t>
            </a:r>
          </a:p>
          <a:p>
            <a:pPr algn="just"/>
            <a:r>
              <a:rPr lang="en-GB" b="0" i="0" dirty="0">
                <a:solidFill>
                  <a:srgbClr val="000000"/>
                </a:solidFill>
                <a:effectLst/>
                <a:latin typeface="Times New Roman" panose="02020603050405020304" pitchFamily="18" charset="0"/>
                <a:cs typeface="Times New Roman" panose="02020603050405020304" pitchFamily="18" charset="0"/>
              </a:rPr>
              <a:t>• 81% customers would like to recommend amazon to a friend, 43% would like </a:t>
            </a:r>
            <a:r>
              <a:rPr lang="en-GB" b="0" i="0" dirty="0" err="1">
                <a:solidFill>
                  <a:srgbClr val="000000"/>
                </a:solidFill>
                <a:effectLst/>
                <a:latin typeface="Times New Roman" panose="02020603050405020304" pitchFamily="18" charset="0"/>
                <a:cs typeface="Times New Roman" panose="02020603050405020304" pitchFamily="18" charset="0"/>
              </a:rPr>
              <a:t>flipkart</a:t>
            </a:r>
            <a:r>
              <a:rPr lang="en-GB" b="0" i="0" dirty="0">
                <a:solidFill>
                  <a:srgbClr val="000000"/>
                </a:solidFill>
                <a:effectLst/>
                <a:latin typeface="Times New Roman" panose="02020603050405020304" pitchFamily="18" charset="0"/>
                <a:cs typeface="Times New Roman" panose="02020603050405020304" pitchFamily="18" charset="0"/>
              </a:rPr>
              <a:t> , 22% would like for Myntra , 9% for Paytm and least 4 % would like to recommend Snapdeal</a:t>
            </a:r>
          </a:p>
        </p:txBody>
      </p:sp>
      <p:sp>
        <p:nvSpPr>
          <p:cNvPr id="4" name="TextBox 3">
            <a:extLst>
              <a:ext uri="{FF2B5EF4-FFF2-40B4-BE49-F238E27FC236}">
                <a16:creationId xmlns:a16="http://schemas.microsoft.com/office/drawing/2014/main" id="{1244D2AB-CFA8-4202-B006-E9109FB1BAE7}"/>
              </a:ext>
            </a:extLst>
          </p:cNvPr>
          <p:cNvSpPr txBox="1"/>
          <p:nvPr/>
        </p:nvSpPr>
        <p:spPr>
          <a:xfrm>
            <a:off x="3886200" y="110164"/>
            <a:ext cx="6097424" cy="615553"/>
          </a:xfrm>
          <a:prstGeom prst="rect">
            <a:avLst/>
          </a:prstGeom>
          <a:noFill/>
        </p:spPr>
        <p:txBody>
          <a:bodyPr wrap="square">
            <a:spAutoFit/>
          </a:bodyPr>
          <a:lstStyle/>
          <a:p>
            <a:pPr algn="just"/>
            <a:r>
              <a:rPr lang="en-US"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Observation</a:t>
            </a:r>
            <a:r>
              <a:rPr lang="en-US" sz="11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3927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3512" y="295275"/>
            <a:ext cx="5731510" cy="2089150"/>
          </a:xfrm>
          <a:prstGeom prst="rect">
            <a:avLst/>
          </a:prstGeom>
        </p:spPr>
      </p:pic>
      <p:pic>
        <p:nvPicPr>
          <p:cNvPr id="3" name="Picture 2"/>
          <p:cNvPicPr/>
          <p:nvPr/>
        </p:nvPicPr>
        <p:blipFill>
          <a:blip r:embed="rId3"/>
          <a:stretch>
            <a:fillRect/>
          </a:stretch>
        </p:blipFill>
        <p:spPr>
          <a:xfrm>
            <a:off x="4007768" y="3429000"/>
            <a:ext cx="5731510" cy="3112135"/>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33</a:t>
            </a:fld>
            <a:endParaRPr lang="en-IN"/>
          </a:p>
        </p:txBody>
      </p:sp>
    </p:spTree>
    <p:extLst>
      <p:ext uri="{BB962C8B-B14F-4D97-AF65-F5344CB8AC3E}">
        <p14:creationId xmlns:p14="http://schemas.microsoft.com/office/powerpoint/2010/main" val="1930579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31504" y="260648"/>
            <a:ext cx="5731510" cy="3328670"/>
          </a:xfrm>
          <a:prstGeom prst="rect">
            <a:avLst/>
          </a:prstGeom>
        </p:spPr>
      </p:pic>
      <p:pic>
        <p:nvPicPr>
          <p:cNvPr id="3" name="Picture 2"/>
          <p:cNvPicPr/>
          <p:nvPr/>
        </p:nvPicPr>
        <p:blipFill>
          <a:blip r:embed="rId3"/>
          <a:stretch>
            <a:fillRect/>
          </a:stretch>
        </p:blipFill>
        <p:spPr>
          <a:xfrm>
            <a:off x="4902458" y="3589318"/>
            <a:ext cx="5731510" cy="299212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34</a:t>
            </a:fld>
            <a:endParaRPr lang="en-IN"/>
          </a:p>
        </p:txBody>
      </p:sp>
    </p:spTree>
    <p:extLst>
      <p:ext uri="{BB962C8B-B14F-4D97-AF65-F5344CB8AC3E}">
        <p14:creationId xmlns:p14="http://schemas.microsoft.com/office/powerpoint/2010/main" val="3251104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784" y="217557"/>
            <a:ext cx="5731510" cy="3185795"/>
          </a:xfrm>
          <a:prstGeom prst="rect">
            <a:avLst/>
          </a:prstGeom>
        </p:spPr>
      </p:pic>
      <p:pic>
        <p:nvPicPr>
          <p:cNvPr id="3" name="Picture 2"/>
          <p:cNvPicPr/>
          <p:nvPr/>
        </p:nvPicPr>
        <p:blipFill>
          <a:blip r:embed="rId3"/>
          <a:stretch>
            <a:fillRect/>
          </a:stretch>
        </p:blipFill>
        <p:spPr>
          <a:xfrm>
            <a:off x="4655840" y="3645024"/>
            <a:ext cx="5731510" cy="310896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35</a:t>
            </a:fld>
            <a:endParaRPr lang="en-IN"/>
          </a:p>
        </p:txBody>
      </p:sp>
    </p:spTree>
    <p:extLst>
      <p:ext uri="{BB962C8B-B14F-4D97-AF65-F5344CB8AC3E}">
        <p14:creationId xmlns:p14="http://schemas.microsoft.com/office/powerpoint/2010/main" val="308633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31504" y="177294"/>
            <a:ext cx="5731510" cy="3272790"/>
          </a:xfrm>
          <a:prstGeom prst="rect">
            <a:avLst/>
          </a:prstGeom>
        </p:spPr>
      </p:pic>
      <p:pic>
        <p:nvPicPr>
          <p:cNvPr id="3" name="Picture 2"/>
          <p:cNvPicPr/>
          <p:nvPr/>
        </p:nvPicPr>
        <p:blipFill>
          <a:blip r:embed="rId3"/>
          <a:stretch>
            <a:fillRect/>
          </a:stretch>
        </p:blipFill>
        <p:spPr>
          <a:xfrm>
            <a:off x="4727848" y="3429000"/>
            <a:ext cx="5731510" cy="324993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36</a:t>
            </a:fld>
            <a:endParaRPr lang="en-IN"/>
          </a:p>
        </p:txBody>
      </p:sp>
    </p:spTree>
    <p:extLst>
      <p:ext uri="{BB962C8B-B14F-4D97-AF65-F5344CB8AC3E}">
        <p14:creationId xmlns:p14="http://schemas.microsoft.com/office/powerpoint/2010/main" val="820502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07108" y="116633"/>
            <a:ext cx="5731510" cy="3067685"/>
          </a:xfrm>
          <a:prstGeom prst="rect">
            <a:avLst/>
          </a:prstGeom>
        </p:spPr>
      </p:pic>
      <p:pic>
        <p:nvPicPr>
          <p:cNvPr id="3" name="Picture 2"/>
          <p:cNvPicPr/>
          <p:nvPr/>
        </p:nvPicPr>
        <p:blipFill>
          <a:blip r:embed="rId3"/>
          <a:stretch>
            <a:fillRect/>
          </a:stretch>
        </p:blipFill>
        <p:spPr>
          <a:xfrm>
            <a:off x="4919970" y="3408040"/>
            <a:ext cx="5731510" cy="322072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37</a:t>
            </a:fld>
            <a:endParaRPr lang="en-IN"/>
          </a:p>
        </p:txBody>
      </p:sp>
    </p:spTree>
    <p:extLst>
      <p:ext uri="{BB962C8B-B14F-4D97-AF65-F5344CB8AC3E}">
        <p14:creationId xmlns:p14="http://schemas.microsoft.com/office/powerpoint/2010/main" val="984023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31504" y="188641"/>
            <a:ext cx="5731510" cy="3070225"/>
          </a:xfrm>
          <a:prstGeom prst="rect">
            <a:avLst/>
          </a:prstGeom>
        </p:spPr>
      </p:pic>
      <p:pic>
        <p:nvPicPr>
          <p:cNvPr id="3" name="Picture 2"/>
          <p:cNvPicPr/>
          <p:nvPr/>
        </p:nvPicPr>
        <p:blipFill>
          <a:blip r:embed="rId3"/>
          <a:stretch>
            <a:fillRect/>
          </a:stretch>
        </p:blipFill>
        <p:spPr>
          <a:xfrm>
            <a:off x="4799856" y="3429000"/>
            <a:ext cx="5731510" cy="3340735"/>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38</a:t>
            </a:fld>
            <a:endParaRPr lang="en-IN"/>
          </a:p>
        </p:txBody>
      </p:sp>
    </p:spTree>
    <p:extLst>
      <p:ext uri="{BB962C8B-B14F-4D97-AF65-F5344CB8AC3E}">
        <p14:creationId xmlns:p14="http://schemas.microsoft.com/office/powerpoint/2010/main" val="2501322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3512" y="255905"/>
            <a:ext cx="5731510" cy="3173095"/>
          </a:xfrm>
          <a:prstGeom prst="rect">
            <a:avLst/>
          </a:prstGeom>
        </p:spPr>
      </p:pic>
      <p:pic>
        <p:nvPicPr>
          <p:cNvPr id="3" name="Picture 2"/>
          <p:cNvPicPr/>
          <p:nvPr/>
        </p:nvPicPr>
        <p:blipFill>
          <a:blip r:embed="rId3"/>
          <a:stretch>
            <a:fillRect/>
          </a:stretch>
        </p:blipFill>
        <p:spPr>
          <a:xfrm>
            <a:off x="4569267" y="3284984"/>
            <a:ext cx="5731510" cy="327787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39</a:t>
            </a:fld>
            <a:endParaRPr lang="en-IN"/>
          </a:p>
        </p:txBody>
      </p:sp>
    </p:spTree>
    <p:extLst>
      <p:ext uri="{BB962C8B-B14F-4D97-AF65-F5344CB8AC3E}">
        <p14:creationId xmlns:p14="http://schemas.microsoft.com/office/powerpoint/2010/main" val="325397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5032AC-5E35-49D0-9D5B-4EBBC1597F9D}"/>
              </a:ext>
            </a:extLst>
          </p:cNvPr>
          <p:cNvSpPr txBox="1"/>
          <p:nvPr/>
        </p:nvSpPr>
        <p:spPr>
          <a:xfrm>
            <a:off x="2368676" y="2295035"/>
            <a:ext cx="6094428" cy="1133965"/>
          </a:xfrm>
          <a:prstGeom prst="rect">
            <a:avLst/>
          </a:prstGeom>
          <a:noFill/>
        </p:spPr>
        <p:txBody>
          <a:bodyPr wrap="square">
            <a:spAutoFit/>
          </a:bodyPr>
          <a:lstStyle/>
          <a:p>
            <a:pPr algn="l">
              <a:lnSpc>
                <a:spcPct val="150000"/>
              </a:lnSpc>
            </a:pPr>
            <a:r>
              <a:rPr lang="en-GB" sz="2400" b="1" dirty="0">
                <a:latin typeface="Times New Roman" panose="02020603050405020304" pitchFamily="18"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 Number of data points in dataset:</a:t>
            </a:r>
            <a:r>
              <a:rPr lang="en-GB" sz="2400" b="1" dirty="0">
                <a:latin typeface="Times New Roman" panose="02020603050405020304" pitchFamily="18" charset="0"/>
                <a:cs typeface="Times New Roman" panose="02020603050405020304" pitchFamily="18" charset="0"/>
              </a:rPr>
              <a:t>269</a:t>
            </a:r>
            <a:endParaRPr lang="en-GB" sz="2400" dirty="0">
              <a:latin typeface="Times New Roman" panose="02020603050405020304" pitchFamily="18" charset="0"/>
              <a:cs typeface="Times New Roman" panose="02020603050405020304" pitchFamily="18" charset="0"/>
            </a:endParaRPr>
          </a:p>
          <a:p>
            <a:pPr algn="l">
              <a:lnSpc>
                <a:spcPct val="150000"/>
              </a:lnSpc>
            </a:pPr>
            <a:r>
              <a:rPr lang="en-GB" sz="2400" b="1" dirty="0">
                <a:latin typeface="Times New Roman" panose="02020603050405020304" pitchFamily="18" charset="0"/>
                <a:cs typeface="Times New Roman" panose="02020603050405020304" pitchFamily="18" charset="0"/>
              </a:rPr>
              <a:t>2.</a:t>
            </a:r>
            <a:r>
              <a:rPr lang="en-GB" sz="2400" dirty="0">
                <a:latin typeface="Times New Roman" panose="02020603050405020304" pitchFamily="18" charset="0"/>
                <a:cs typeface="Times New Roman" panose="02020603050405020304" pitchFamily="18" charset="0"/>
              </a:rPr>
              <a:t> Number of features in dataset : </a:t>
            </a:r>
            <a:r>
              <a:rPr lang="en-GB" sz="2400" b="1" dirty="0">
                <a:latin typeface="Times New Roman" panose="02020603050405020304" pitchFamily="18" charset="0"/>
                <a:cs typeface="Times New Roman" panose="02020603050405020304" pitchFamily="18" charset="0"/>
              </a:rPr>
              <a:t>71</a:t>
            </a:r>
            <a:endParaRPr lang="en-GB"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65CC40-726B-46BB-96A3-BEF79C4C4E79}"/>
              </a:ext>
            </a:extLst>
          </p:cNvPr>
          <p:cNvSpPr txBox="1"/>
          <p:nvPr/>
        </p:nvSpPr>
        <p:spPr>
          <a:xfrm>
            <a:off x="1487488" y="836713"/>
            <a:ext cx="6094428" cy="563231"/>
          </a:xfrm>
          <a:prstGeom prst="rect">
            <a:avLst/>
          </a:prstGeom>
          <a:noFill/>
        </p:spPr>
        <p:txBody>
          <a:bodyPr wrap="square">
            <a:spAutoFit/>
          </a:bodyPr>
          <a:lstStyle/>
          <a:p>
            <a:pPr>
              <a:lnSpc>
                <a:spcPct val="90000"/>
              </a:lnSpc>
              <a:spcBef>
                <a:spcPct val="0"/>
              </a:spcBef>
            </a:pPr>
            <a:r>
              <a:rPr lang="en-GB"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About the data</a:t>
            </a:r>
          </a:p>
        </p:txBody>
      </p:sp>
    </p:spTree>
    <p:extLst>
      <p:ext uri="{BB962C8B-B14F-4D97-AF65-F5344CB8AC3E}">
        <p14:creationId xmlns:p14="http://schemas.microsoft.com/office/powerpoint/2010/main" val="27636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24000" y="241940"/>
            <a:ext cx="5731510" cy="3157220"/>
          </a:xfrm>
          <a:prstGeom prst="rect">
            <a:avLst/>
          </a:prstGeom>
        </p:spPr>
      </p:pic>
      <p:pic>
        <p:nvPicPr>
          <p:cNvPr id="3" name="Picture 2"/>
          <p:cNvPicPr/>
          <p:nvPr/>
        </p:nvPicPr>
        <p:blipFill>
          <a:blip r:embed="rId3"/>
          <a:stretch>
            <a:fillRect/>
          </a:stretch>
        </p:blipFill>
        <p:spPr>
          <a:xfrm>
            <a:off x="4655840" y="3394844"/>
            <a:ext cx="5731510" cy="315468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40</a:t>
            </a:fld>
            <a:endParaRPr lang="en-IN"/>
          </a:p>
        </p:txBody>
      </p:sp>
    </p:spTree>
    <p:extLst>
      <p:ext uri="{BB962C8B-B14F-4D97-AF65-F5344CB8AC3E}">
        <p14:creationId xmlns:p14="http://schemas.microsoft.com/office/powerpoint/2010/main" val="2247544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524000" y="188640"/>
            <a:ext cx="5731510" cy="3140710"/>
          </a:xfrm>
          <a:prstGeom prst="rect">
            <a:avLst/>
          </a:prstGeom>
        </p:spPr>
      </p:pic>
      <p:pic>
        <p:nvPicPr>
          <p:cNvPr id="4" name="Picture 3"/>
          <p:cNvPicPr/>
          <p:nvPr/>
        </p:nvPicPr>
        <p:blipFill>
          <a:blip r:embed="rId3"/>
          <a:stretch>
            <a:fillRect/>
          </a:stretch>
        </p:blipFill>
        <p:spPr>
          <a:xfrm>
            <a:off x="4970770" y="3329351"/>
            <a:ext cx="5731510" cy="3089275"/>
          </a:xfrm>
          <a:prstGeom prst="rect">
            <a:avLst/>
          </a:prstGeom>
        </p:spPr>
      </p:pic>
      <p:sp>
        <p:nvSpPr>
          <p:cNvPr id="6" name="Slide Number Placeholder 5"/>
          <p:cNvSpPr>
            <a:spLocks noGrp="1"/>
          </p:cNvSpPr>
          <p:nvPr>
            <p:ph type="sldNum" sz="quarter" idx="12"/>
          </p:nvPr>
        </p:nvSpPr>
        <p:spPr/>
        <p:txBody>
          <a:bodyPr/>
          <a:lstStyle/>
          <a:p>
            <a:fld id="{3714A1E7-41FE-4DE0-A0BB-56E3AA803BAD}" type="slidenum">
              <a:rPr lang="en-IN" smtClean="0"/>
              <a:t>41</a:t>
            </a:fld>
            <a:endParaRPr lang="en-IN"/>
          </a:p>
        </p:txBody>
      </p:sp>
    </p:spTree>
    <p:extLst>
      <p:ext uri="{BB962C8B-B14F-4D97-AF65-F5344CB8AC3E}">
        <p14:creationId xmlns:p14="http://schemas.microsoft.com/office/powerpoint/2010/main" val="3045717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288" y="185306"/>
            <a:ext cx="5731510" cy="3209290"/>
          </a:xfrm>
          <a:prstGeom prst="rect">
            <a:avLst/>
          </a:prstGeom>
        </p:spPr>
      </p:pic>
      <p:pic>
        <p:nvPicPr>
          <p:cNvPr id="3" name="Picture 2"/>
          <p:cNvPicPr/>
          <p:nvPr/>
        </p:nvPicPr>
        <p:blipFill>
          <a:blip r:embed="rId3"/>
          <a:stretch>
            <a:fillRect/>
          </a:stretch>
        </p:blipFill>
        <p:spPr>
          <a:xfrm>
            <a:off x="4958070" y="3343796"/>
            <a:ext cx="5731510" cy="3053715"/>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42</a:t>
            </a:fld>
            <a:endParaRPr lang="en-IN"/>
          </a:p>
        </p:txBody>
      </p:sp>
    </p:spTree>
    <p:extLst>
      <p:ext uri="{BB962C8B-B14F-4D97-AF65-F5344CB8AC3E}">
        <p14:creationId xmlns:p14="http://schemas.microsoft.com/office/powerpoint/2010/main" val="3111832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1703512" y="147185"/>
            <a:ext cx="5731510" cy="3315970"/>
          </a:xfrm>
          <a:prstGeom prst="rect">
            <a:avLst/>
          </a:prstGeom>
        </p:spPr>
      </p:pic>
      <p:pic>
        <p:nvPicPr>
          <p:cNvPr id="3" name="Picture 2"/>
          <p:cNvPicPr/>
          <p:nvPr/>
        </p:nvPicPr>
        <p:blipFill>
          <a:blip r:embed="rId4"/>
          <a:stretch>
            <a:fillRect/>
          </a:stretch>
        </p:blipFill>
        <p:spPr>
          <a:xfrm>
            <a:off x="4799856" y="3463156"/>
            <a:ext cx="5731510" cy="3298825"/>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43</a:t>
            </a:fld>
            <a:endParaRPr lang="en-IN"/>
          </a:p>
        </p:txBody>
      </p:sp>
    </p:spTree>
    <p:extLst>
      <p:ext uri="{BB962C8B-B14F-4D97-AF65-F5344CB8AC3E}">
        <p14:creationId xmlns:p14="http://schemas.microsoft.com/office/powerpoint/2010/main" val="447542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3512" y="116633"/>
            <a:ext cx="5731510" cy="3142615"/>
          </a:xfrm>
          <a:prstGeom prst="rect">
            <a:avLst/>
          </a:prstGeom>
        </p:spPr>
      </p:pic>
      <p:pic>
        <p:nvPicPr>
          <p:cNvPr id="3" name="Picture 2"/>
          <p:cNvPicPr/>
          <p:nvPr/>
        </p:nvPicPr>
        <p:blipFill>
          <a:blip r:embed="rId3"/>
          <a:stretch>
            <a:fillRect/>
          </a:stretch>
        </p:blipFill>
        <p:spPr>
          <a:xfrm>
            <a:off x="4936490" y="3429000"/>
            <a:ext cx="5731510" cy="3095625"/>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44</a:t>
            </a:fld>
            <a:endParaRPr lang="en-IN"/>
          </a:p>
        </p:txBody>
      </p:sp>
    </p:spTree>
    <p:extLst>
      <p:ext uri="{BB962C8B-B14F-4D97-AF65-F5344CB8AC3E}">
        <p14:creationId xmlns:p14="http://schemas.microsoft.com/office/powerpoint/2010/main" val="3445947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75520" y="188641"/>
            <a:ext cx="5731510" cy="3061335"/>
          </a:xfrm>
          <a:prstGeom prst="rect">
            <a:avLst/>
          </a:prstGeom>
        </p:spPr>
      </p:pic>
      <p:pic>
        <p:nvPicPr>
          <p:cNvPr id="3" name="Picture 2"/>
          <p:cNvPicPr/>
          <p:nvPr/>
        </p:nvPicPr>
        <p:blipFill>
          <a:blip r:embed="rId3"/>
          <a:stretch>
            <a:fillRect/>
          </a:stretch>
        </p:blipFill>
        <p:spPr>
          <a:xfrm>
            <a:off x="4799856" y="3429000"/>
            <a:ext cx="5731510" cy="320802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45</a:t>
            </a:fld>
            <a:endParaRPr lang="en-IN"/>
          </a:p>
        </p:txBody>
      </p:sp>
    </p:spTree>
    <p:extLst>
      <p:ext uri="{BB962C8B-B14F-4D97-AF65-F5344CB8AC3E}">
        <p14:creationId xmlns:p14="http://schemas.microsoft.com/office/powerpoint/2010/main" val="1526843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3512" y="206494"/>
            <a:ext cx="5731510" cy="3201670"/>
          </a:xfrm>
          <a:prstGeom prst="rect">
            <a:avLst/>
          </a:prstGeom>
        </p:spPr>
      </p:pic>
      <p:pic>
        <p:nvPicPr>
          <p:cNvPr id="3" name="Picture 2"/>
          <p:cNvPicPr/>
          <p:nvPr/>
        </p:nvPicPr>
        <p:blipFill>
          <a:blip r:embed="rId3"/>
          <a:stretch>
            <a:fillRect/>
          </a:stretch>
        </p:blipFill>
        <p:spPr>
          <a:xfrm>
            <a:off x="4799856" y="3408164"/>
            <a:ext cx="5731510" cy="319151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46</a:t>
            </a:fld>
            <a:endParaRPr lang="en-IN"/>
          </a:p>
        </p:txBody>
      </p:sp>
    </p:spTree>
    <p:extLst>
      <p:ext uri="{BB962C8B-B14F-4D97-AF65-F5344CB8AC3E}">
        <p14:creationId xmlns:p14="http://schemas.microsoft.com/office/powerpoint/2010/main" val="4285381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31504" y="188641"/>
            <a:ext cx="5731510" cy="3117215"/>
          </a:xfrm>
          <a:prstGeom prst="rect">
            <a:avLst/>
          </a:prstGeom>
        </p:spPr>
      </p:pic>
      <p:pic>
        <p:nvPicPr>
          <p:cNvPr id="3" name="Picture 2"/>
          <p:cNvPicPr/>
          <p:nvPr/>
        </p:nvPicPr>
        <p:blipFill>
          <a:blip r:embed="rId3"/>
          <a:stretch>
            <a:fillRect/>
          </a:stretch>
        </p:blipFill>
        <p:spPr>
          <a:xfrm>
            <a:off x="4727848" y="3305855"/>
            <a:ext cx="5731510" cy="319278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47</a:t>
            </a:fld>
            <a:endParaRPr lang="en-IN"/>
          </a:p>
        </p:txBody>
      </p:sp>
    </p:spTree>
    <p:extLst>
      <p:ext uri="{BB962C8B-B14F-4D97-AF65-F5344CB8AC3E}">
        <p14:creationId xmlns:p14="http://schemas.microsoft.com/office/powerpoint/2010/main" val="4034403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3512" y="188640"/>
            <a:ext cx="5731510" cy="3359150"/>
          </a:xfrm>
          <a:prstGeom prst="rect">
            <a:avLst/>
          </a:prstGeom>
        </p:spPr>
      </p:pic>
      <p:pic>
        <p:nvPicPr>
          <p:cNvPr id="3" name="Picture 2"/>
          <p:cNvPicPr/>
          <p:nvPr/>
        </p:nvPicPr>
        <p:blipFill>
          <a:blip r:embed="rId3"/>
          <a:stretch>
            <a:fillRect/>
          </a:stretch>
        </p:blipFill>
        <p:spPr>
          <a:xfrm>
            <a:off x="4911090" y="3522143"/>
            <a:ext cx="5731510" cy="3202305"/>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48</a:t>
            </a:fld>
            <a:endParaRPr lang="en-IN"/>
          </a:p>
        </p:txBody>
      </p:sp>
    </p:spTree>
    <p:extLst>
      <p:ext uri="{BB962C8B-B14F-4D97-AF65-F5344CB8AC3E}">
        <p14:creationId xmlns:p14="http://schemas.microsoft.com/office/powerpoint/2010/main" val="3992855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3512" y="260648"/>
            <a:ext cx="5731510" cy="3295650"/>
          </a:xfrm>
          <a:prstGeom prst="rect">
            <a:avLst/>
          </a:prstGeom>
        </p:spPr>
      </p:pic>
      <p:pic>
        <p:nvPicPr>
          <p:cNvPr id="3" name="Picture 2"/>
          <p:cNvPicPr/>
          <p:nvPr/>
        </p:nvPicPr>
        <p:blipFill>
          <a:blip r:embed="rId3"/>
          <a:stretch>
            <a:fillRect/>
          </a:stretch>
        </p:blipFill>
        <p:spPr>
          <a:xfrm>
            <a:off x="4936490" y="3429000"/>
            <a:ext cx="5731510" cy="325628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49</a:t>
            </a:fld>
            <a:endParaRPr lang="en-IN"/>
          </a:p>
        </p:txBody>
      </p:sp>
    </p:spTree>
    <p:extLst>
      <p:ext uri="{BB962C8B-B14F-4D97-AF65-F5344CB8AC3E}">
        <p14:creationId xmlns:p14="http://schemas.microsoft.com/office/powerpoint/2010/main" val="266975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744" y="1628800"/>
            <a:ext cx="11400090" cy="4968552"/>
          </a:xfrm>
        </p:spPr>
        <p:txBody>
          <a:bodyPr>
            <a:noAutofit/>
          </a:bodyPr>
          <a:lstStyle/>
          <a:p>
            <a:pPr marL="342900"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Checking shape of data.</a:t>
            </a:r>
          </a:p>
          <a:p>
            <a:pPr marL="342900"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Checking data types of each features using dataframe.info() function.</a:t>
            </a:r>
          </a:p>
          <a:p>
            <a:pPr marL="342900"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Checking for null values in each column.</a:t>
            </a:r>
          </a:p>
          <a:p>
            <a:pPr marL="342900"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Displaying each categorical attribute values in terms of percentage.</a:t>
            </a:r>
          </a:p>
          <a:p>
            <a:pPr marL="342900"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Count plot to see the counts of each attribute.</a:t>
            </a:r>
          </a:p>
          <a:p>
            <a:pPr marL="342900"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Bivariate analysis over ‘purchase frequency of customer’.</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a:xfrm>
            <a:off x="2063552" y="476672"/>
            <a:ext cx="7816714" cy="745152"/>
          </a:xfrm>
        </p:spPr>
        <p:txBody>
          <a:bodyPr>
            <a:noAutofit/>
          </a:bodyPr>
          <a:lstStyle/>
          <a:p>
            <a:r>
              <a:rPr lang="en-US"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 Data Analysis</a:t>
            </a:r>
            <a:endParaRPr lang="en-IN"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714A1E7-41FE-4DE0-A0BB-56E3AA803BAD}" type="slidenum">
              <a:rPr lang="en-IN" smtClean="0"/>
              <a:t>5</a:t>
            </a:fld>
            <a:endParaRPr lang="en-IN"/>
          </a:p>
        </p:txBody>
      </p:sp>
    </p:spTree>
    <p:extLst>
      <p:ext uri="{BB962C8B-B14F-4D97-AF65-F5344CB8AC3E}">
        <p14:creationId xmlns:p14="http://schemas.microsoft.com/office/powerpoint/2010/main" val="2811421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3512" y="122555"/>
            <a:ext cx="5731510" cy="3306445"/>
          </a:xfrm>
          <a:prstGeom prst="rect">
            <a:avLst/>
          </a:prstGeom>
        </p:spPr>
      </p:pic>
      <p:pic>
        <p:nvPicPr>
          <p:cNvPr id="3" name="Picture 2"/>
          <p:cNvPicPr/>
          <p:nvPr/>
        </p:nvPicPr>
        <p:blipFill>
          <a:blip r:embed="rId3"/>
          <a:stretch>
            <a:fillRect/>
          </a:stretch>
        </p:blipFill>
        <p:spPr>
          <a:xfrm>
            <a:off x="4799856" y="3717033"/>
            <a:ext cx="5731510" cy="2939415"/>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50</a:t>
            </a:fld>
            <a:endParaRPr lang="en-IN"/>
          </a:p>
        </p:txBody>
      </p:sp>
    </p:spTree>
    <p:extLst>
      <p:ext uri="{BB962C8B-B14F-4D97-AF65-F5344CB8AC3E}">
        <p14:creationId xmlns:p14="http://schemas.microsoft.com/office/powerpoint/2010/main" val="2784251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3512" y="260648"/>
            <a:ext cx="5731510" cy="3023870"/>
          </a:xfrm>
          <a:prstGeom prst="rect">
            <a:avLst/>
          </a:prstGeom>
        </p:spPr>
      </p:pic>
      <p:pic>
        <p:nvPicPr>
          <p:cNvPr id="3" name="Picture 2"/>
          <p:cNvPicPr/>
          <p:nvPr/>
        </p:nvPicPr>
        <p:blipFill>
          <a:blip r:embed="rId3"/>
          <a:stretch>
            <a:fillRect/>
          </a:stretch>
        </p:blipFill>
        <p:spPr>
          <a:xfrm>
            <a:off x="4595287" y="3429000"/>
            <a:ext cx="5731510" cy="325501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51</a:t>
            </a:fld>
            <a:endParaRPr lang="en-IN"/>
          </a:p>
        </p:txBody>
      </p:sp>
    </p:spTree>
    <p:extLst>
      <p:ext uri="{BB962C8B-B14F-4D97-AF65-F5344CB8AC3E}">
        <p14:creationId xmlns:p14="http://schemas.microsoft.com/office/powerpoint/2010/main" val="261830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24000" y="229870"/>
            <a:ext cx="5731510" cy="3199130"/>
          </a:xfrm>
          <a:prstGeom prst="rect">
            <a:avLst/>
          </a:prstGeom>
        </p:spPr>
      </p:pic>
      <p:pic>
        <p:nvPicPr>
          <p:cNvPr id="3" name="Picture 2"/>
          <p:cNvPicPr/>
          <p:nvPr/>
        </p:nvPicPr>
        <p:blipFill>
          <a:blip r:embed="rId3"/>
          <a:stretch>
            <a:fillRect/>
          </a:stretch>
        </p:blipFill>
        <p:spPr>
          <a:xfrm>
            <a:off x="4936490" y="3479800"/>
            <a:ext cx="5731510" cy="3149600"/>
          </a:xfrm>
          <a:prstGeom prst="rect">
            <a:avLst/>
          </a:prstGeom>
        </p:spPr>
      </p:pic>
      <p:sp>
        <p:nvSpPr>
          <p:cNvPr id="5" name="Slide Number Placeholder 4"/>
          <p:cNvSpPr>
            <a:spLocks noGrp="1"/>
          </p:cNvSpPr>
          <p:nvPr>
            <p:ph type="sldNum" sz="quarter" idx="12"/>
          </p:nvPr>
        </p:nvSpPr>
        <p:spPr/>
        <p:txBody>
          <a:bodyPr/>
          <a:lstStyle/>
          <a:p>
            <a:fld id="{3714A1E7-41FE-4DE0-A0BB-56E3AA803BAD}" type="slidenum">
              <a:rPr lang="en-IN" smtClean="0"/>
              <a:t>52</a:t>
            </a:fld>
            <a:endParaRPr lang="en-IN"/>
          </a:p>
        </p:txBody>
      </p:sp>
    </p:spTree>
    <p:extLst>
      <p:ext uri="{BB962C8B-B14F-4D97-AF65-F5344CB8AC3E}">
        <p14:creationId xmlns:p14="http://schemas.microsoft.com/office/powerpoint/2010/main" val="56519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61473" y="1484784"/>
            <a:ext cx="10571147" cy="5472608"/>
          </a:xfrm>
        </p:spPr>
        <p:txBody>
          <a:bodyPr>
            <a:noAutofit/>
          </a:bodyPr>
          <a:lstStyle/>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Highest number of customers like amazon, Paytm and Myntra web page layout</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Highest number of customers like amazon and flipkart in terms of variety of product offered</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Highest number of customers like amazon and flipkart in terms of relevant and complete description of products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High proportion of high purchase frequency customers like amazon and Paytm in terms of website speed</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Highest reliability is obtained by amazon and flipkart</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Highest number of customers like Amazon in terms of quickness to complete purchase</a:t>
            </a: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107259" y="307584"/>
            <a:ext cx="7024744" cy="1177200"/>
          </a:xfrm>
        </p:spPr>
        <p:txBody>
          <a:bodyPr>
            <a:noAutofit/>
          </a:bodyPr>
          <a:lstStyle/>
          <a:p>
            <a:r>
              <a:rPr lang="en-US"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Observations</a:t>
            </a:r>
            <a:endParaRPr lang="en-IN"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53</a:t>
            </a:fld>
            <a:endParaRPr lang="en-IN"/>
          </a:p>
        </p:txBody>
      </p:sp>
    </p:spTree>
    <p:extLst>
      <p:ext uri="{BB962C8B-B14F-4D97-AF65-F5344CB8AC3E}">
        <p14:creationId xmlns:p14="http://schemas.microsoft.com/office/powerpoint/2010/main" val="3437159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6752" y="1509856"/>
            <a:ext cx="10639513" cy="5472608"/>
          </a:xfrm>
        </p:spPr>
        <p:txBody>
          <a:bodyPr>
            <a:noAutofit/>
          </a:bodyPr>
          <a:lstStyle/>
          <a:p>
            <a:pPr>
              <a:buFont typeface="Wingdings" panose="05000000000000000000" pitchFamily="2" charset="2"/>
              <a:buChar char="ü"/>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In terms of payment option Amazon, Flipkart and Myntra are liked most by the high purchase frequency customers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Amazon stands apart in terms of speed of order delivery and privacy of customers information</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Most of customers like amazon in terms of online assistance through multichannel</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Most user claims flipkart to take maximum login time during sales/promotion</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 Highest customers claims Myntra take maximum time in displaying graphics and photos</a:t>
            </a: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3876523" y="332656"/>
            <a:ext cx="7024744" cy="1177200"/>
          </a:xfrm>
        </p:spPr>
        <p:txBody>
          <a:bodyPr>
            <a:noAutofit/>
          </a:bodyPr>
          <a:lstStyle/>
          <a:p>
            <a:r>
              <a:rPr lang="en-US"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Observations</a:t>
            </a:r>
            <a:endParaRPr lang="en-IN"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54</a:t>
            </a:fld>
            <a:endParaRPr lang="en-IN"/>
          </a:p>
        </p:txBody>
      </p:sp>
    </p:spTree>
    <p:extLst>
      <p:ext uri="{BB962C8B-B14F-4D97-AF65-F5344CB8AC3E}">
        <p14:creationId xmlns:p14="http://schemas.microsoft.com/office/powerpoint/2010/main" val="3748101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90557" y="1014237"/>
            <a:ext cx="11793196" cy="5472608"/>
          </a:xfrm>
        </p:spPr>
        <p:txBody>
          <a:bodyPr>
            <a:noAutofit/>
          </a:bodyPr>
          <a:lstStyle/>
          <a:p>
            <a:pPr marL="0" indent="0" algn="just">
              <a:buNone/>
            </a:pPr>
            <a:r>
              <a:rPr lang="en-IN" sz="2400" dirty="0">
                <a:latin typeface="Times New Roman" panose="02020603050405020304" pitchFamily="18" charset="0"/>
                <a:cs typeface="Times New Roman" panose="02020603050405020304" pitchFamily="18" charset="0"/>
              </a:rPr>
              <a:t>Customer retention doesn't improve overnight. Customer retention is fickle when customer service is lacking. Few ways to improve customer retention can be as follows:</a:t>
            </a:r>
            <a:endParaRPr lang="en-US" sz="2400" dirty="0">
              <a:latin typeface="Times New Roman" panose="02020603050405020304" pitchFamily="18" charset="0"/>
              <a:cs typeface="Times New Roman" panose="02020603050405020304" pitchFamily="18" charset="0"/>
            </a:endParaRPr>
          </a:p>
          <a:p>
            <a:pPr marL="0" indent="0" algn="just">
              <a:buNone/>
            </a:pPr>
            <a:r>
              <a:rPr lang="en-IN" sz="2400" b="1" dirty="0">
                <a:latin typeface="Times New Roman" panose="02020603050405020304" pitchFamily="18" charset="0"/>
                <a:cs typeface="Times New Roman" panose="02020603050405020304" pitchFamily="18" charset="0"/>
              </a:rPr>
              <a:t>Easily navigable :</a:t>
            </a:r>
            <a:r>
              <a:rPr lang="en-IN" sz="2400" dirty="0">
                <a:latin typeface="Times New Roman" panose="02020603050405020304" pitchFamily="18" charset="0"/>
                <a:cs typeface="Times New Roman" panose="02020603050405020304" pitchFamily="18" charset="0"/>
              </a:rPr>
              <a:t> Customers agreed that the website should be easily navigable. Website navigation is a key to the success of any e-commerce website.  </a:t>
            </a:r>
          </a:p>
          <a:p>
            <a:pPr marL="0" indent="0" algn="just">
              <a:buNone/>
            </a:pPr>
            <a:r>
              <a:rPr lang="en-GB" sz="2400" b="1" dirty="0">
                <a:latin typeface="Times New Roman" panose="02020603050405020304" pitchFamily="18" charset="0"/>
                <a:cs typeface="Times New Roman" panose="02020603050405020304" pitchFamily="18" charset="0"/>
              </a:rPr>
              <a:t>User-friendly websites: C</a:t>
            </a:r>
            <a:r>
              <a:rPr lang="en-GB" sz="2400" dirty="0">
                <a:latin typeface="Times New Roman" panose="02020603050405020304" pitchFamily="18" charset="0"/>
                <a:cs typeface="Times New Roman" panose="02020603050405020304" pitchFamily="18" charset="0"/>
              </a:rPr>
              <a:t>ustomers agree with user friendly website interface. It should focus on the user experience by providing shopping categories, filters, and comparison capabilities. User-friendliness requires that your website works on all browsers and devices</a:t>
            </a:r>
          </a:p>
          <a:p>
            <a:pPr marL="0" indent="0" algn="just">
              <a:buNone/>
            </a:pPr>
            <a:r>
              <a:rPr lang="en-IN" sz="2400" b="1" dirty="0">
                <a:latin typeface="Times New Roman" panose="02020603050405020304" pitchFamily="18" charset="0"/>
                <a:cs typeface="Times New Roman" panose="02020603050405020304" pitchFamily="18" charset="0"/>
              </a:rPr>
              <a:t>Improve return &amp; refund policy:</a:t>
            </a:r>
            <a:r>
              <a:rPr lang="en-IN" sz="2400" dirty="0">
                <a:latin typeface="Times New Roman" panose="02020603050405020304" pitchFamily="18" charset="0"/>
                <a:cs typeface="Times New Roman" panose="02020603050405020304" pitchFamily="18" charset="0"/>
              </a:rPr>
              <a:t> Return policies are an essential feature of any ecommerce website. This is another trust-building feature of online selling. ,which reassures buyers that if they are unhappy or just need a different size, the brand is there for them.</a:t>
            </a:r>
          </a:p>
          <a:p>
            <a:pPr marL="0" indent="0" algn="just">
              <a:buNone/>
            </a:pPr>
            <a:r>
              <a:rPr lang="en-IN" sz="2400" dirty="0">
                <a:latin typeface="Times New Roman" panose="02020603050405020304" pitchFamily="18" charset="0"/>
                <a:cs typeface="Times New Roman" panose="02020603050405020304" pitchFamily="18" charset="0"/>
              </a:rPr>
              <a:t>When customers are satisfied with a company or service, there is a high possibility that they will share their experience with other people Therefore it is crucial for E-commerce to take into account their customer satisfaction because this will retain customer loyalty as well as attract potential customers.</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3850886" y="-32469"/>
            <a:ext cx="7024744" cy="1177200"/>
          </a:xfrm>
        </p:spPr>
        <p:txBody>
          <a:bodyPr>
            <a:noAutofit/>
          </a:bodyPr>
          <a:lstStyle/>
          <a:p>
            <a:r>
              <a:rPr lang="en-US"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IN"/>
              <a:t>FLIPROBO TECHNOLOGIES</a:t>
            </a:r>
          </a:p>
        </p:txBody>
      </p:sp>
      <p:sp>
        <p:nvSpPr>
          <p:cNvPr id="5" name="Slide Number Placeholder 4"/>
          <p:cNvSpPr>
            <a:spLocks noGrp="1"/>
          </p:cNvSpPr>
          <p:nvPr>
            <p:ph type="sldNum" sz="quarter" idx="12"/>
          </p:nvPr>
        </p:nvSpPr>
        <p:spPr/>
        <p:txBody>
          <a:bodyPr/>
          <a:lstStyle/>
          <a:p>
            <a:fld id="{3714A1E7-41FE-4DE0-A0BB-56E3AA803BAD}" type="slidenum">
              <a:rPr lang="en-IN" smtClean="0"/>
              <a:t>55</a:t>
            </a:fld>
            <a:endParaRPr lang="en-IN"/>
          </a:p>
        </p:txBody>
      </p:sp>
    </p:spTree>
    <p:extLst>
      <p:ext uri="{BB962C8B-B14F-4D97-AF65-F5344CB8AC3E}">
        <p14:creationId xmlns:p14="http://schemas.microsoft.com/office/powerpoint/2010/main" val="311545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latin typeface="Times New Roman" panose="02020603050405020304" pitchFamily="18" charset="0"/>
                <a:cs typeface="Times New Roman" panose="02020603050405020304" pitchFamily="18" charset="0"/>
              </a:rPr>
              <a:t>Thank You</a:t>
            </a:r>
            <a:endParaRPr lang="en-US" sz="7200"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303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normAutofit/>
          </a:bodyPr>
          <a:lstStyle/>
          <a:p>
            <a:r>
              <a:rPr lang="en-IN"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407368" y="1412776"/>
            <a:ext cx="10945216" cy="3777622"/>
          </a:xfrm>
        </p:spPr>
        <p:txBody>
          <a:bodyPr>
            <a:normAutofit/>
          </a:bodyPr>
          <a:lstStyle/>
          <a:p>
            <a:pPr marL="342900" indent="-342900">
              <a:lnSpc>
                <a:spcPct val="107000"/>
              </a:lnSpc>
              <a:buFont typeface="Wingdings" panose="05000000000000000000" pitchFamily="2" charset="2"/>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Importing required libraries.</a:t>
            </a:r>
          </a:p>
          <a:p>
            <a:pPr marL="342900" indent="-342900">
              <a:lnSpc>
                <a:spcPct val="107000"/>
              </a:lnSpc>
              <a:buFont typeface="Wingdings" panose="05000000000000000000" pitchFamily="2" charset="2"/>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Imported both the datasets which were in csv format. </a:t>
            </a:r>
          </a:p>
        </p:txBody>
      </p:sp>
      <p:pic>
        <p:nvPicPr>
          <p:cNvPr id="6" name="Picture 5">
            <a:extLst>
              <a:ext uri="{FF2B5EF4-FFF2-40B4-BE49-F238E27FC236}">
                <a16:creationId xmlns:a16="http://schemas.microsoft.com/office/drawing/2014/main" id="{E06A2FC0-1690-44E5-841F-EA4D7C18BA0D}"/>
              </a:ext>
            </a:extLst>
          </p:cNvPr>
          <p:cNvPicPr>
            <a:picLocks noChangeAspect="1"/>
          </p:cNvPicPr>
          <p:nvPr/>
        </p:nvPicPr>
        <p:blipFill>
          <a:blip r:embed="rId2"/>
          <a:stretch>
            <a:fillRect/>
          </a:stretch>
        </p:blipFill>
        <p:spPr>
          <a:xfrm>
            <a:off x="1017312" y="2424057"/>
            <a:ext cx="8288613" cy="4068818"/>
          </a:xfrm>
          <a:prstGeom prst="rect">
            <a:avLst/>
          </a:prstGeom>
        </p:spPr>
      </p:pic>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27175-16C4-4D06-B606-2524949ECB95}"/>
              </a:ext>
            </a:extLst>
          </p:cNvPr>
          <p:cNvPicPr>
            <a:picLocks noChangeAspect="1"/>
          </p:cNvPicPr>
          <p:nvPr/>
        </p:nvPicPr>
        <p:blipFill>
          <a:blip r:embed="rId2"/>
          <a:stretch>
            <a:fillRect/>
          </a:stretch>
        </p:blipFill>
        <p:spPr>
          <a:xfrm>
            <a:off x="153319" y="1042587"/>
            <a:ext cx="6213802" cy="4772826"/>
          </a:xfrm>
          <a:prstGeom prst="rect">
            <a:avLst/>
          </a:prstGeom>
        </p:spPr>
      </p:pic>
      <p:pic>
        <p:nvPicPr>
          <p:cNvPr id="7" name="Picture 6">
            <a:extLst>
              <a:ext uri="{FF2B5EF4-FFF2-40B4-BE49-F238E27FC236}">
                <a16:creationId xmlns:a16="http://schemas.microsoft.com/office/drawing/2014/main" id="{B62FA4B8-A406-4C84-8BB0-F565C36BF779}"/>
              </a:ext>
            </a:extLst>
          </p:cNvPr>
          <p:cNvPicPr>
            <a:picLocks noChangeAspect="1"/>
          </p:cNvPicPr>
          <p:nvPr/>
        </p:nvPicPr>
        <p:blipFill>
          <a:blip r:embed="rId3"/>
          <a:stretch>
            <a:fillRect/>
          </a:stretch>
        </p:blipFill>
        <p:spPr>
          <a:xfrm>
            <a:off x="6329978" y="1435693"/>
            <a:ext cx="5708703" cy="4516453"/>
          </a:xfrm>
          <a:prstGeom prst="rect">
            <a:avLst/>
          </a:prstGeom>
        </p:spPr>
      </p:pic>
      <p:sp>
        <p:nvSpPr>
          <p:cNvPr id="9" name="TextBox 8">
            <a:extLst>
              <a:ext uri="{FF2B5EF4-FFF2-40B4-BE49-F238E27FC236}">
                <a16:creationId xmlns:a16="http://schemas.microsoft.com/office/drawing/2014/main" id="{E6F07C7A-61C6-49D4-BDF7-62CBCC0702CC}"/>
              </a:ext>
            </a:extLst>
          </p:cNvPr>
          <p:cNvSpPr txBox="1"/>
          <p:nvPr/>
        </p:nvSpPr>
        <p:spPr>
          <a:xfrm>
            <a:off x="1880075" y="292036"/>
            <a:ext cx="9520015" cy="563231"/>
          </a:xfrm>
          <a:prstGeom prst="rect">
            <a:avLst/>
          </a:prstGeom>
          <a:noFill/>
        </p:spPr>
        <p:txBody>
          <a:bodyPr wrap="square">
            <a:spAutoFit/>
          </a:bodyPr>
          <a:lstStyle/>
          <a:p>
            <a:pPr>
              <a:lnSpc>
                <a:spcPct val="90000"/>
              </a:lnSpc>
              <a:spcBef>
                <a:spcPct val="0"/>
              </a:spcBef>
            </a:pPr>
            <a:r>
              <a:rPr lang="LID4096"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Replace long column names with short names</a:t>
            </a:r>
          </a:p>
        </p:txBody>
      </p:sp>
    </p:spTree>
    <p:extLst>
      <p:ext uri="{BB962C8B-B14F-4D97-AF65-F5344CB8AC3E}">
        <p14:creationId xmlns:p14="http://schemas.microsoft.com/office/powerpoint/2010/main" val="4129581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CC8F85-67CC-4568-902F-22531FB57915}"/>
              </a:ext>
            </a:extLst>
          </p:cNvPr>
          <p:cNvPicPr>
            <a:picLocks noChangeAspect="1"/>
          </p:cNvPicPr>
          <p:nvPr/>
        </p:nvPicPr>
        <p:blipFill>
          <a:blip r:embed="rId2"/>
          <a:stretch>
            <a:fillRect/>
          </a:stretch>
        </p:blipFill>
        <p:spPr>
          <a:xfrm>
            <a:off x="327450" y="1538243"/>
            <a:ext cx="5109117" cy="5012108"/>
          </a:xfrm>
          <a:prstGeom prst="rect">
            <a:avLst/>
          </a:prstGeom>
        </p:spPr>
      </p:pic>
      <p:pic>
        <p:nvPicPr>
          <p:cNvPr id="5" name="Picture 4">
            <a:extLst>
              <a:ext uri="{FF2B5EF4-FFF2-40B4-BE49-F238E27FC236}">
                <a16:creationId xmlns:a16="http://schemas.microsoft.com/office/drawing/2014/main" id="{A98CC4FA-56CB-4C0C-B0A2-62D3447AC1A5}"/>
              </a:ext>
            </a:extLst>
          </p:cNvPr>
          <p:cNvPicPr>
            <a:picLocks noChangeAspect="1"/>
          </p:cNvPicPr>
          <p:nvPr/>
        </p:nvPicPr>
        <p:blipFill>
          <a:blip r:embed="rId3"/>
          <a:stretch>
            <a:fillRect/>
          </a:stretch>
        </p:blipFill>
        <p:spPr>
          <a:xfrm>
            <a:off x="5436568" y="2409212"/>
            <a:ext cx="6091710" cy="3126793"/>
          </a:xfrm>
          <a:prstGeom prst="rect">
            <a:avLst/>
          </a:prstGeom>
        </p:spPr>
      </p:pic>
      <p:sp>
        <p:nvSpPr>
          <p:cNvPr id="6" name="TextBox 5">
            <a:extLst>
              <a:ext uri="{FF2B5EF4-FFF2-40B4-BE49-F238E27FC236}">
                <a16:creationId xmlns:a16="http://schemas.microsoft.com/office/drawing/2014/main" id="{C24B856A-A7BB-4B9F-9E55-B7D4A36C1AE4}"/>
              </a:ext>
            </a:extLst>
          </p:cNvPr>
          <p:cNvSpPr txBox="1"/>
          <p:nvPr/>
        </p:nvSpPr>
        <p:spPr>
          <a:xfrm>
            <a:off x="1880075" y="292036"/>
            <a:ext cx="9520015" cy="563231"/>
          </a:xfrm>
          <a:prstGeom prst="rect">
            <a:avLst/>
          </a:prstGeom>
          <a:noFill/>
        </p:spPr>
        <p:txBody>
          <a:bodyPr wrap="square">
            <a:spAutoFit/>
          </a:bodyPr>
          <a:lstStyle/>
          <a:p>
            <a:pPr>
              <a:lnSpc>
                <a:spcPct val="90000"/>
              </a:lnSpc>
              <a:spcBef>
                <a:spcPct val="0"/>
              </a:spcBef>
            </a:pPr>
            <a:r>
              <a:rPr lang="LID4096"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Replace long column names with short names</a:t>
            </a:r>
          </a:p>
        </p:txBody>
      </p:sp>
    </p:spTree>
    <p:extLst>
      <p:ext uri="{BB962C8B-B14F-4D97-AF65-F5344CB8AC3E}">
        <p14:creationId xmlns:p14="http://schemas.microsoft.com/office/powerpoint/2010/main" val="991860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33981F-03DD-48D5-8444-0AB84F4A7864}"/>
              </a:ext>
            </a:extLst>
          </p:cNvPr>
          <p:cNvSpPr txBox="1"/>
          <p:nvPr/>
        </p:nvSpPr>
        <p:spPr>
          <a:xfrm>
            <a:off x="2927648" y="332657"/>
            <a:ext cx="6092190" cy="615553"/>
          </a:xfrm>
          <a:prstGeom prst="rect">
            <a:avLst/>
          </a:prstGeom>
          <a:noFill/>
        </p:spPr>
        <p:txBody>
          <a:bodyPr wrap="square">
            <a:spAutoFit/>
          </a:bodyPr>
          <a:lstStyle/>
          <a:p>
            <a:pPr algn="ctr" defTabSz="457063">
              <a:spcBef>
                <a:spcPct val="0"/>
              </a:spcBef>
            </a:pPr>
            <a:r>
              <a:rPr lang="en-US"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C</a:t>
            </a:r>
            <a:r>
              <a:rPr lang="x-none"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hecking null values</a:t>
            </a:r>
            <a:r>
              <a:rPr lang="en-US"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in dataset</a:t>
            </a:r>
            <a:endParaRPr lang="x-none" sz="3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A57AADF2-009A-4818-A767-BBF189319DD6}"/>
              </a:ext>
            </a:extLst>
          </p:cNvPr>
          <p:cNvSpPr txBox="1"/>
          <p:nvPr/>
        </p:nvSpPr>
        <p:spPr>
          <a:xfrm>
            <a:off x="5663952" y="2348881"/>
            <a:ext cx="6094428" cy="646331"/>
          </a:xfrm>
          <a:prstGeom prst="rect">
            <a:avLst/>
          </a:prstGeom>
          <a:noFill/>
        </p:spPr>
        <p:txBody>
          <a:bodyPr wrap="square">
            <a:spAutoFit/>
          </a:bodyPr>
          <a:lstStyle/>
          <a:p>
            <a:pPr algn="just"/>
            <a:r>
              <a:rPr lang="en-GB" dirty="0">
                <a:latin typeface="Times New Roman" panose="02020603050405020304" pitchFamily="18" charset="0"/>
                <a:cs typeface="Times New Roman" panose="02020603050405020304" pitchFamily="18" charset="0"/>
              </a:rPr>
              <a:t>Let's plot the Heat map to visualise the null values, we can observe no Null values present</a:t>
            </a:r>
            <a:endParaRPr lang="x-non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A238F2-2560-4A02-B6FB-E25F60CA89E6}"/>
              </a:ext>
            </a:extLst>
          </p:cNvPr>
          <p:cNvPicPr>
            <a:picLocks noChangeAspect="1"/>
          </p:cNvPicPr>
          <p:nvPr/>
        </p:nvPicPr>
        <p:blipFill>
          <a:blip r:embed="rId2"/>
          <a:stretch>
            <a:fillRect/>
          </a:stretch>
        </p:blipFill>
        <p:spPr>
          <a:xfrm>
            <a:off x="574644" y="1503426"/>
            <a:ext cx="4706007" cy="4620270"/>
          </a:xfrm>
          <a:prstGeom prst="rect">
            <a:avLst/>
          </a:prstGeom>
        </p:spPr>
      </p:pic>
    </p:spTree>
    <p:extLst>
      <p:ext uri="{BB962C8B-B14F-4D97-AF65-F5344CB8AC3E}">
        <p14:creationId xmlns:p14="http://schemas.microsoft.com/office/powerpoint/2010/main" val="380412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126</TotalTime>
  <Words>2307</Words>
  <Application>Microsoft Office PowerPoint</Application>
  <PresentationFormat>Widescreen</PresentationFormat>
  <Paragraphs>163</Paragraphs>
  <Slides>56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Century Gothic</vt:lpstr>
      <vt:lpstr>Segoe UI Light</vt:lpstr>
      <vt:lpstr>Times New Roman</vt:lpstr>
      <vt:lpstr>Wingdings</vt:lpstr>
      <vt:lpstr>Wingdings 3</vt:lpstr>
      <vt:lpstr>Office Theme</vt:lpstr>
      <vt:lpstr>Customer Retention Analysis </vt:lpstr>
      <vt:lpstr>Introduction</vt:lpstr>
      <vt:lpstr>Problem statement</vt:lpstr>
      <vt:lpstr>PowerPoint Presentation</vt:lpstr>
      <vt:lpstr>Exploratory Data Analysis</vt:lpstr>
      <vt:lpstr>Exploratory Data Analysis</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Analysis</dc:title>
  <dc:creator>Sandip Darveshi</dc:creator>
  <cp:lastModifiedBy>Sandip Darveshi</cp:lastModifiedBy>
  <cp:revision>5</cp:revision>
  <dcterms:created xsi:type="dcterms:W3CDTF">2021-11-12T14:23:24Z</dcterms:created>
  <dcterms:modified xsi:type="dcterms:W3CDTF">2021-11-12T16:30:19Z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